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256" r:id="rId2"/>
    <p:sldId id="999" r:id="rId3"/>
    <p:sldId id="982" r:id="rId4"/>
    <p:sldId id="708" r:id="rId5"/>
    <p:sldId id="987" r:id="rId6"/>
    <p:sldId id="983" r:id="rId7"/>
    <p:sldId id="985" r:id="rId8"/>
    <p:sldId id="349" r:id="rId9"/>
    <p:sldId id="990" r:id="rId10"/>
    <p:sldId id="991" r:id="rId11"/>
    <p:sldId id="359" r:id="rId12"/>
    <p:sldId id="992" r:id="rId13"/>
    <p:sldId id="1001" r:id="rId14"/>
    <p:sldId id="994" r:id="rId15"/>
    <p:sldId id="351" r:id="rId16"/>
    <p:sldId id="360" r:id="rId17"/>
    <p:sldId id="995" r:id="rId18"/>
    <p:sldId id="1002" r:id="rId19"/>
    <p:sldId id="943" r:id="rId20"/>
    <p:sldId id="724" r:id="rId21"/>
    <p:sldId id="725" r:id="rId22"/>
    <p:sldId id="378" r:id="rId23"/>
    <p:sldId id="714" r:id="rId24"/>
    <p:sldId id="709" r:id="rId25"/>
    <p:sldId id="711" r:id="rId26"/>
    <p:sldId id="710" r:id="rId27"/>
    <p:sldId id="712" r:id="rId28"/>
    <p:sldId id="715" r:id="rId29"/>
    <p:sldId id="716" r:id="rId30"/>
    <p:sldId id="717" r:id="rId31"/>
    <p:sldId id="719" r:id="rId32"/>
    <p:sldId id="720" r:id="rId33"/>
    <p:sldId id="807" r:id="rId34"/>
    <p:sldId id="996" r:id="rId35"/>
    <p:sldId id="817" r:id="rId36"/>
    <p:sldId id="819" r:id="rId37"/>
    <p:sldId id="997" r:id="rId38"/>
    <p:sldId id="998" r:id="rId39"/>
    <p:sldId id="870" r:id="rId40"/>
    <p:sldId id="1000" r:id="rId41"/>
    <p:sldId id="261" r:id="rId42"/>
    <p:sldId id="262" r:id="rId43"/>
    <p:sldId id="993" r:id="rId44"/>
    <p:sldId id="362"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55"/>
    <p:restoredTop sz="70166"/>
  </p:normalViewPr>
  <p:slideViewPr>
    <p:cSldViewPr>
      <p:cViewPr varScale="1">
        <p:scale>
          <a:sx n="59" d="100"/>
          <a:sy n="59" d="100"/>
        </p:scale>
        <p:origin x="200" y="264"/>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notesViewPr>
    <p:cSldViewPr>
      <p:cViewPr varScale="1">
        <p:scale>
          <a:sx n="85" d="100"/>
          <a:sy n="85" d="100"/>
        </p:scale>
        <p:origin x="-383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1A5CDE-C969-F74B-8B2B-5E8B89DE142A}" type="doc">
      <dgm:prSet loTypeId="urn:microsoft.com/office/officeart/2005/8/layout/radial3" loCatId="" qsTypeId="urn:microsoft.com/office/officeart/2005/8/quickstyle/simple1" qsCatId="simple" csTypeId="urn:microsoft.com/office/officeart/2005/8/colors/accent1_2" csCatId="accent1" phldr="1"/>
      <dgm:spPr/>
      <dgm:t>
        <a:bodyPr/>
        <a:lstStyle/>
        <a:p>
          <a:endParaRPr lang="fr-FR"/>
        </a:p>
      </dgm:t>
    </dgm:pt>
    <dgm:pt modelId="{397ECFA4-F4C5-5541-BF4D-D22E0992CD00}">
      <dgm:prSet phldrT="[Texte]" custT="1"/>
      <dgm:spPr>
        <a:solidFill>
          <a:srgbClr val="FF0000">
            <a:alpha val="50000"/>
          </a:srgbClr>
        </a:solidFill>
      </dgm:spPr>
      <dgm:t>
        <a:bodyPr/>
        <a:lstStyle/>
        <a:p>
          <a:r>
            <a:rPr lang="fr-FR" sz="1800" dirty="0">
              <a:solidFill>
                <a:srgbClr val="FF0000"/>
              </a:solidFill>
              <a:latin typeface="+mj-lt"/>
            </a:rPr>
            <a:t>Méta besoin de sécurité</a:t>
          </a:r>
        </a:p>
        <a:p>
          <a:r>
            <a:rPr lang="fr-FR" sz="1400" dirty="0">
              <a:latin typeface="+mj-lt"/>
            </a:rPr>
            <a:t>Affectifs et relationnels</a:t>
          </a:r>
        </a:p>
        <a:p>
          <a:r>
            <a:rPr lang="fr-FR" sz="1400" dirty="0">
              <a:latin typeface="+mj-lt"/>
            </a:rPr>
            <a:t>Protection</a:t>
          </a:r>
        </a:p>
        <a:p>
          <a:r>
            <a:rPr lang="fr-FR" sz="1400" dirty="0">
              <a:latin typeface="+mj-lt"/>
            </a:rPr>
            <a:t>Physiologiques et de santé</a:t>
          </a:r>
        </a:p>
      </dgm:t>
    </dgm:pt>
    <dgm:pt modelId="{FE135D72-140C-7042-9AF3-BD132DEB5E69}" type="parTrans" cxnId="{2AB9798B-BBAA-6D4C-85FC-C303465F3982}">
      <dgm:prSet/>
      <dgm:spPr/>
      <dgm:t>
        <a:bodyPr/>
        <a:lstStyle/>
        <a:p>
          <a:endParaRPr lang="fr-FR"/>
        </a:p>
      </dgm:t>
    </dgm:pt>
    <dgm:pt modelId="{43858F6B-DA06-314B-A6D8-32A786356837}" type="sibTrans" cxnId="{2AB9798B-BBAA-6D4C-85FC-C303465F3982}">
      <dgm:prSet/>
      <dgm:spPr/>
      <dgm:t>
        <a:bodyPr/>
        <a:lstStyle/>
        <a:p>
          <a:endParaRPr lang="fr-FR"/>
        </a:p>
      </dgm:t>
    </dgm:pt>
    <dgm:pt modelId="{64851727-2DEE-274C-A859-D7EFDFC33210}">
      <dgm:prSet phldrT="[Texte]"/>
      <dgm:spPr>
        <a:solidFill>
          <a:srgbClr val="0070C0">
            <a:alpha val="50000"/>
          </a:srgbClr>
        </a:solidFill>
      </dgm:spPr>
      <dgm:t>
        <a:bodyPr/>
        <a:lstStyle/>
        <a:p>
          <a:r>
            <a:rPr lang="fr-FR" dirty="0">
              <a:latin typeface="+mj-lt"/>
            </a:rPr>
            <a:t>Besoins d’expériences et d'explorations</a:t>
          </a:r>
        </a:p>
      </dgm:t>
    </dgm:pt>
    <dgm:pt modelId="{ACF9F20B-BBE7-464A-830B-8B829BC57A3B}" type="parTrans" cxnId="{9DE42F81-4698-0548-861C-B9E32F371838}">
      <dgm:prSet/>
      <dgm:spPr/>
      <dgm:t>
        <a:bodyPr/>
        <a:lstStyle/>
        <a:p>
          <a:endParaRPr lang="fr-FR"/>
        </a:p>
      </dgm:t>
    </dgm:pt>
    <dgm:pt modelId="{E99FE9D1-8B50-7944-B12D-F08CD3660210}" type="sibTrans" cxnId="{9DE42F81-4698-0548-861C-B9E32F371838}">
      <dgm:prSet/>
      <dgm:spPr/>
      <dgm:t>
        <a:bodyPr/>
        <a:lstStyle/>
        <a:p>
          <a:endParaRPr lang="fr-FR"/>
        </a:p>
      </dgm:t>
    </dgm:pt>
    <dgm:pt modelId="{28CE4DED-CB72-1D4A-893D-7821C9663845}">
      <dgm:prSet phldrT="[Texte]"/>
      <dgm:spPr>
        <a:solidFill>
          <a:srgbClr val="C0D07A">
            <a:alpha val="50196"/>
          </a:srgbClr>
        </a:solidFill>
      </dgm:spPr>
      <dgm:t>
        <a:bodyPr/>
        <a:lstStyle/>
        <a:p>
          <a:r>
            <a:rPr lang="fr-FR" dirty="0">
              <a:latin typeface="+mj-lt"/>
            </a:rPr>
            <a:t>Besoin d’un cadre, de règles et de limites</a:t>
          </a:r>
        </a:p>
      </dgm:t>
    </dgm:pt>
    <dgm:pt modelId="{E99C80EB-D9D9-AF4C-BC59-5F2B65BF125E}" type="parTrans" cxnId="{3AB58CDE-2E17-444D-8F32-B48D8E6ED21B}">
      <dgm:prSet/>
      <dgm:spPr/>
      <dgm:t>
        <a:bodyPr/>
        <a:lstStyle/>
        <a:p>
          <a:endParaRPr lang="fr-FR"/>
        </a:p>
      </dgm:t>
    </dgm:pt>
    <dgm:pt modelId="{C1042870-4A52-6C4C-AEC8-A82A359DEA2B}" type="sibTrans" cxnId="{3AB58CDE-2E17-444D-8F32-B48D8E6ED21B}">
      <dgm:prSet/>
      <dgm:spPr/>
      <dgm:t>
        <a:bodyPr/>
        <a:lstStyle/>
        <a:p>
          <a:endParaRPr lang="fr-FR"/>
        </a:p>
      </dgm:t>
    </dgm:pt>
    <dgm:pt modelId="{28D8799F-0395-5149-AE16-11CE0C00AA28}">
      <dgm:prSet phldrT="[Texte]"/>
      <dgm:spPr>
        <a:solidFill>
          <a:srgbClr val="7030A0">
            <a:alpha val="50000"/>
          </a:srgbClr>
        </a:solidFill>
      </dgm:spPr>
      <dgm:t>
        <a:bodyPr/>
        <a:lstStyle/>
        <a:p>
          <a:r>
            <a:rPr lang="fr-FR" dirty="0">
              <a:latin typeface="+mj-lt"/>
            </a:rPr>
            <a:t>Besoins d’identité</a:t>
          </a:r>
        </a:p>
      </dgm:t>
    </dgm:pt>
    <dgm:pt modelId="{7A24C0EB-7B85-0B41-AF71-B3ACA3CF40E3}" type="parTrans" cxnId="{6F2C8FB6-2B5C-FF46-A783-5002E9D7B998}">
      <dgm:prSet/>
      <dgm:spPr/>
      <dgm:t>
        <a:bodyPr/>
        <a:lstStyle/>
        <a:p>
          <a:endParaRPr lang="fr-FR"/>
        </a:p>
      </dgm:t>
    </dgm:pt>
    <dgm:pt modelId="{17A51B83-1A53-BC45-AE61-559B52EAC598}" type="sibTrans" cxnId="{6F2C8FB6-2B5C-FF46-A783-5002E9D7B998}">
      <dgm:prSet/>
      <dgm:spPr/>
      <dgm:t>
        <a:bodyPr/>
        <a:lstStyle/>
        <a:p>
          <a:endParaRPr lang="fr-FR"/>
        </a:p>
      </dgm:t>
    </dgm:pt>
    <dgm:pt modelId="{21E76E74-FB42-DE4F-B2D4-9A9FC9ADDF7A}">
      <dgm:prSet phldrT="[Texte]"/>
      <dgm:spPr>
        <a:solidFill>
          <a:schemeClr val="accent3">
            <a:alpha val="50196"/>
          </a:schemeClr>
        </a:solidFill>
      </dgm:spPr>
      <dgm:t>
        <a:bodyPr/>
        <a:lstStyle/>
        <a:p>
          <a:r>
            <a:rPr lang="fr-FR" dirty="0">
              <a:latin typeface="+mj-lt"/>
            </a:rPr>
            <a:t>Besoins d’estime de soi et de valorisation de soi</a:t>
          </a:r>
        </a:p>
      </dgm:t>
    </dgm:pt>
    <dgm:pt modelId="{124B5047-111B-A540-B3D9-2B1B57EDBE0F}" type="parTrans" cxnId="{B431C047-CD03-034A-A398-08393050B024}">
      <dgm:prSet/>
      <dgm:spPr/>
      <dgm:t>
        <a:bodyPr/>
        <a:lstStyle/>
        <a:p>
          <a:endParaRPr lang="fr-FR"/>
        </a:p>
      </dgm:t>
    </dgm:pt>
    <dgm:pt modelId="{CC551139-0851-8143-B601-295D53D646B4}" type="sibTrans" cxnId="{B431C047-CD03-034A-A398-08393050B024}">
      <dgm:prSet/>
      <dgm:spPr/>
      <dgm:t>
        <a:bodyPr/>
        <a:lstStyle/>
        <a:p>
          <a:endParaRPr lang="fr-FR"/>
        </a:p>
      </dgm:t>
    </dgm:pt>
    <dgm:pt modelId="{0D576129-2FA1-1A47-AE7D-9223104BEE97}" type="pres">
      <dgm:prSet presAssocID="{081A5CDE-C969-F74B-8B2B-5E8B89DE142A}" presName="composite" presStyleCnt="0">
        <dgm:presLayoutVars>
          <dgm:chMax val="1"/>
          <dgm:dir/>
          <dgm:resizeHandles val="exact"/>
        </dgm:presLayoutVars>
      </dgm:prSet>
      <dgm:spPr/>
    </dgm:pt>
    <dgm:pt modelId="{2D51E17A-A772-F34E-93D3-B04D8ABC8F87}" type="pres">
      <dgm:prSet presAssocID="{081A5CDE-C969-F74B-8B2B-5E8B89DE142A}" presName="radial" presStyleCnt="0">
        <dgm:presLayoutVars>
          <dgm:animLvl val="ctr"/>
        </dgm:presLayoutVars>
      </dgm:prSet>
      <dgm:spPr/>
    </dgm:pt>
    <dgm:pt modelId="{2A82CACF-7633-D645-B184-F5F0A420A495}" type="pres">
      <dgm:prSet presAssocID="{397ECFA4-F4C5-5541-BF4D-D22E0992CD00}" presName="centerShape" presStyleLbl="vennNode1" presStyleIdx="0" presStyleCnt="5" custScaleX="69676" custScaleY="64345"/>
      <dgm:spPr/>
    </dgm:pt>
    <dgm:pt modelId="{0738CDDF-2220-3445-8014-BA68F49BBFB9}" type="pres">
      <dgm:prSet presAssocID="{64851727-2DEE-274C-A859-D7EFDFC33210}" presName="node" presStyleLbl="vennNode1" presStyleIdx="1" presStyleCnt="5">
        <dgm:presLayoutVars>
          <dgm:bulletEnabled val="1"/>
        </dgm:presLayoutVars>
      </dgm:prSet>
      <dgm:spPr/>
    </dgm:pt>
    <dgm:pt modelId="{FF2976E2-5149-F245-B7AC-1EE05C64C826}" type="pres">
      <dgm:prSet presAssocID="{28CE4DED-CB72-1D4A-893D-7821C9663845}" presName="node" presStyleLbl="vennNode1" presStyleIdx="2" presStyleCnt="5" custRadScaleRad="161015" custRadScaleInc="0">
        <dgm:presLayoutVars>
          <dgm:bulletEnabled val="1"/>
        </dgm:presLayoutVars>
      </dgm:prSet>
      <dgm:spPr/>
    </dgm:pt>
    <dgm:pt modelId="{6DA84385-64C8-6947-A9A0-3D7255337D47}" type="pres">
      <dgm:prSet presAssocID="{28D8799F-0395-5149-AE16-11CE0C00AA28}" presName="node" presStyleLbl="vennNode1" presStyleIdx="3" presStyleCnt="5">
        <dgm:presLayoutVars>
          <dgm:bulletEnabled val="1"/>
        </dgm:presLayoutVars>
      </dgm:prSet>
      <dgm:spPr/>
    </dgm:pt>
    <dgm:pt modelId="{CDBF5390-77D1-2B4A-8970-6B6CC65A512C}" type="pres">
      <dgm:prSet presAssocID="{21E76E74-FB42-DE4F-B2D4-9A9FC9ADDF7A}" presName="node" presStyleLbl="vennNode1" presStyleIdx="4" presStyleCnt="5" custRadScaleRad="143098" custRadScaleInc="0">
        <dgm:presLayoutVars>
          <dgm:bulletEnabled val="1"/>
        </dgm:presLayoutVars>
      </dgm:prSet>
      <dgm:spPr/>
    </dgm:pt>
  </dgm:ptLst>
  <dgm:cxnLst>
    <dgm:cxn modelId="{99DCCC28-6133-2B4A-A429-7A69DE94DBBD}" type="presOf" srcId="{21E76E74-FB42-DE4F-B2D4-9A9FC9ADDF7A}" destId="{CDBF5390-77D1-2B4A-8970-6B6CC65A512C}" srcOrd="0" destOrd="0" presId="urn:microsoft.com/office/officeart/2005/8/layout/radial3"/>
    <dgm:cxn modelId="{40B5EA2A-C80B-BD46-993C-50A7C318EE8D}" type="presOf" srcId="{28CE4DED-CB72-1D4A-893D-7821C9663845}" destId="{FF2976E2-5149-F245-B7AC-1EE05C64C826}" srcOrd="0" destOrd="0" presId="urn:microsoft.com/office/officeart/2005/8/layout/radial3"/>
    <dgm:cxn modelId="{EF69A932-92D4-B44B-956E-2812FFCCBF89}" type="presOf" srcId="{397ECFA4-F4C5-5541-BF4D-D22E0992CD00}" destId="{2A82CACF-7633-D645-B184-F5F0A420A495}" srcOrd="0" destOrd="0" presId="urn:microsoft.com/office/officeart/2005/8/layout/radial3"/>
    <dgm:cxn modelId="{84A65A41-C56B-554C-84E6-99B4A6674AE1}" type="presOf" srcId="{081A5CDE-C969-F74B-8B2B-5E8B89DE142A}" destId="{0D576129-2FA1-1A47-AE7D-9223104BEE97}" srcOrd="0" destOrd="0" presId="urn:microsoft.com/office/officeart/2005/8/layout/radial3"/>
    <dgm:cxn modelId="{B431C047-CD03-034A-A398-08393050B024}" srcId="{397ECFA4-F4C5-5541-BF4D-D22E0992CD00}" destId="{21E76E74-FB42-DE4F-B2D4-9A9FC9ADDF7A}" srcOrd="3" destOrd="0" parTransId="{124B5047-111B-A540-B3D9-2B1B57EDBE0F}" sibTransId="{CC551139-0851-8143-B601-295D53D646B4}"/>
    <dgm:cxn modelId="{9DE42F81-4698-0548-861C-B9E32F371838}" srcId="{397ECFA4-F4C5-5541-BF4D-D22E0992CD00}" destId="{64851727-2DEE-274C-A859-D7EFDFC33210}" srcOrd="0" destOrd="0" parTransId="{ACF9F20B-BBE7-464A-830B-8B829BC57A3B}" sibTransId="{E99FE9D1-8B50-7944-B12D-F08CD3660210}"/>
    <dgm:cxn modelId="{2AB9798B-BBAA-6D4C-85FC-C303465F3982}" srcId="{081A5CDE-C969-F74B-8B2B-5E8B89DE142A}" destId="{397ECFA4-F4C5-5541-BF4D-D22E0992CD00}" srcOrd="0" destOrd="0" parTransId="{FE135D72-140C-7042-9AF3-BD132DEB5E69}" sibTransId="{43858F6B-DA06-314B-A6D8-32A786356837}"/>
    <dgm:cxn modelId="{6F2C8FB6-2B5C-FF46-A783-5002E9D7B998}" srcId="{397ECFA4-F4C5-5541-BF4D-D22E0992CD00}" destId="{28D8799F-0395-5149-AE16-11CE0C00AA28}" srcOrd="2" destOrd="0" parTransId="{7A24C0EB-7B85-0B41-AF71-B3ACA3CF40E3}" sibTransId="{17A51B83-1A53-BC45-AE61-559B52EAC598}"/>
    <dgm:cxn modelId="{42E4EDD3-07DC-F54D-BECD-730B1B6B7182}" type="presOf" srcId="{28D8799F-0395-5149-AE16-11CE0C00AA28}" destId="{6DA84385-64C8-6947-A9A0-3D7255337D47}" srcOrd="0" destOrd="0" presId="urn:microsoft.com/office/officeart/2005/8/layout/radial3"/>
    <dgm:cxn modelId="{3AB58CDE-2E17-444D-8F32-B48D8E6ED21B}" srcId="{397ECFA4-F4C5-5541-BF4D-D22E0992CD00}" destId="{28CE4DED-CB72-1D4A-893D-7821C9663845}" srcOrd="1" destOrd="0" parTransId="{E99C80EB-D9D9-AF4C-BC59-5F2B65BF125E}" sibTransId="{C1042870-4A52-6C4C-AEC8-A82A359DEA2B}"/>
    <dgm:cxn modelId="{E8284EE8-8476-2140-8E0B-EE30BB7CCBD8}" type="presOf" srcId="{64851727-2DEE-274C-A859-D7EFDFC33210}" destId="{0738CDDF-2220-3445-8014-BA68F49BBFB9}" srcOrd="0" destOrd="0" presId="urn:microsoft.com/office/officeart/2005/8/layout/radial3"/>
    <dgm:cxn modelId="{BF249388-3B9E-2840-A4BD-0669EADA0DA9}" type="presParOf" srcId="{0D576129-2FA1-1A47-AE7D-9223104BEE97}" destId="{2D51E17A-A772-F34E-93D3-B04D8ABC8F87}" srcOrd="0" destOrd="0" presId="urn:microsoft.com/office/officeart/2005/8/layout/radial3"/>
    <dgm:cxn modelId="{BF2909B8-9FCC-DF47-9578-965AD05D9D08}" type="presParOf" srcId="{2D51E17A-A772-F34E-93D3-B04D8ABC8F87}" destId="{2A82CACF-7633-D645-B184-F5F0A420A495}" srcOrd="0" destOrd="0" presId="urn:microsoft.com/office/officeart/2005/8/layout/radial3"/>
    <dgm:cxn modelId="{38F19555-3AEF-E249-93D2-EE6780E023EA}" type="presParOf" srcId="{2D51E17A-A772-F34E-93D3-B04D8ABC8F87}" destId="{0738CDDF-2220-3445-8014-BA68F49BBFB9}" srcOrd="1" destOrd="0" presId="urn:microsoft.com/office/officeart/2005/8/layout/radial3"/>
    <dgm:cxn modelId="{DB7A412A-37BC-C54D-B8C9-C44021C5EAEF}" type="presParOf" srcId="{2D51E17A-A772-F34E-93D3-B04D8ABC8F87}" destId="{FF2976E2-5149-F245-B7AC-1EE05C64C826}" srcOrd="2" destOrd="0" presId="urn:microsoft.com/office/officeart/2005/8/layout/radial3"/>
    <dgm:cxn modelId="{3F5E92B7-FE6A-C14E-B27D-9D3BBCD971B0}" type="presParOf" srcId="{2D51E17A-A772-F34E-93D3-B04D8ABC8F87}" destId="{6DA84385-64C8-6947-A9A0-3D7255337D47}" srcOrd="3" destOrd="0" presId="urn:microsoft.com/office/officeart/2005/8/layout/radial3"/>
    <dgm:cxn modelId="{91AE3491-B6B4-F34D-9E61-6CB5E80E4B49}" type="presParOf" srcId="{2D51E17A-A772-F34E-93D3-B04D8ABC8F87}" destId="{CDBF5390-77D1-2B4A-8970-6B6CC65A512C}"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2CACF-7633-D645-B184-F5F0A420A495}">
      <dsp:nvSpPr>
        <dsp:cNvPr id="0" name=""/>
        <dsp:cNvSpPr/>
      </dsp:nvSpPr>
      <dsp:spPr>
        <a:xfrm>
          <a:off x="2431542" y="1944909"/>
          <a:ext cx="2337715" cy="2158853"/>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rgbClr val="FF0000"/>
              </a:solidFill>
              <a:latin typeface="+mj-lt"/>
            </a:rPr>
            <a:t>Méta besoin de sécurité</a:t>
          </a:r>
        </a:p>
        <a:p>
          <a:pPr marL="0" lvl="0" indent="0" algn="ctr" defTabSz="800100">
            <a:lnSpc>
              <a:spcPct val="90000"/>
            </a:lnSpc>
            <a:spcBef>
              <a:spcPct val="0"/>
            </a:spcBef>
            <a:spcAft>
              <a:spcPct val="35000"/>
            </a:spcAft>
            <a:buNone/>
          </a:pPr>
          <a:r>
            <a:rPr lang="fr-FR" sz="1400" kern="1200" dirty="0">
              <a:latin typeface="+mj-lt"/>
            </a:rPr>
            <a:t>Affectifs et relationnels</a:t>
          </a:r>
        </a:p>
        <a:p>
          <a:pPr marL="0" lvl="0" indent="0" algn="ctr" defTabSz="800100">
            <a:lnSpc>
              <a:spcPct val="90000"/>
            </a:lnSpc>
            <a:spcBef>
              <a:spcPct val="0"/>
            </a:spcBef>
            <a:spcAft>
              <a:spcPct val="35000"/>
            </a:spcAft>
            <a:buNone/>
          </a:pPr>
          <a:r>
            <a:rPr lang="fr-FR" sz="1400" kern="1200" dirty="0">
              <a:latin typeface="+mj-lt"/>
            </a:rPr>
            <a:t>Protection</a:t>
          </a:r>
        </a:p>
        <a:p>
          <a:pPr marL="0" lvl="0" indent="0" algn="ctr" defTabSz="800100">
            <a:lnSpc>
              <a:spcPct val="90000"/>
            </a:lnSpc>
            <a:spcBef>
              <a:spcPct val="0"/>
            </a:spcBef>
            <a:spcAft>
              <a:spcPct val="35000"/>
            </a:spcAft>
            <a:buNone/>
          </a:pPr>
          <a:r>
            <a:rPr lang="fr-FR" sz="1400" kern="1200" dirty="0">
              <a:latin typeface="+mj-lt"/>
            </a:rPr>
            <a:t>Physiologiques et de santé</a:t>
          </a:r>
        </a:p>
      </dsp:txBody>
      <dsp:txXfrm>
        <a:off x="2773892" y="2261066"/>
        <a:ext cx="1653015" cy="1526539"/>
      </dsp:txXfrm>
    </dsp:sp>
    <dsp:sp modelId="{0738CDDF-2220-3445-8014-BA68F49BBFB9}">
      <dsp:nvSpPr>
        <dsp:cNvPr id="0" name=""/>
        <dsp:cNvSpPr/>
      </dsp:nvSpPr>
      <dsp:spPr>
        <a:xfrm>
          <a:off x="2761619" y="598"/>
          <a:ext cx="1677561" cy="1677561"/>
        </a:xfrm>
        <a:prstGeom prst="ellipse">
          <a:avLst/>
        </a:prstGeom>
        <a:solidFill>
          <a:srgbClr val="0070C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j-lt"/>
            </a:rPr>
            <a:t>Besoins d’expériences et d'explorations</a:t>
          </a:r>
        </a:p>
      </dsp:txBody>
      <dsp:txXfrm>
        <a:off x="3007292" y="246271"/>
        <a:ext cx="1186215" cy="1186215"/>
      </dsp:txXfrm>
    </dsp:sp>
    <dsp:sp modelId="{FF2976E2-5149-F245-B7AC-1EE05C64C826}">
      <dsp:nvSpPr>
        <dsp:cNvPr id="0" name=""/>
        <dsp:cNvSpPr/>
      </dsp:nvSpPr>
      <dsp:spPr>
        <a:xfrm>
          <a:off x="5523238" y="2185555"/>
          <a:ext cx="1677561" cy="1677561"/>
        </a:xfrm>
        <a:prstGeom prst="ellipse">
          <a:avLst/>
        </a:prstGeom>
        <a:solidFill>
          <a:srgbClr val="C0D07A">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j-lt"/>
            </a:rPr>
            <a:t>Besoin d’un cadre, de règles et de limites</a:t>
          </a:r>
        </a:p>
      </dsp:txBody>
      <dsp:txXfrm>
        <a:off x="5768911" y="2431228"/>
        <a:ext cx="1186215" cy="1186215"/>
      </dsp:txXfrm>
    </dsp:sp>
    <dsp:sp modelId="{6DA84385-64C8-6947-A9A0-3D7255337D47}">
      <dsp:nvSpPr>
        <dsp:cNvPr id="0" name=""/>
        <dsp:cNvSpPr/>
      </dsp:nvSpPr>
      <dsp:spPr>
        <a:xfrm>
          <a:off x="2761619" y="4370511"/>
          <a:ext cx="1677561" cy="1677561"/>
        </a:xfrm>
        <a:prstGeom prst="ellipse">
          <a:avLst/>
        </a:prstGeom>
        <a:solidFill>
          <a:srgbClr val="7030A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j-lt"/>
            </a:rPr>
            <a:t>Besoins d’identité</a:t>
          </a:r>
        </a:p>
      </dsp:txBody>
      <dsp:txXfrm>
        <a:off x="3007292" y="4616184"/>
        <a:ext cx="1186215" cy="1186215"/>
      </dsp:txXfrm>
    </dsp:sp>
    <dsp:sp modelId="{CDBF5390-77D1-2B4A-8970-6B6CC65A512C}">
      <dsp:nvSpPr>
        <dsp:cNvPr id="0" name=""/>
        <dsp:cNvSpPr/>
      </dsp:nvSpPr>
      <dsp:spPr>
        <a:xfrm>
          <a:off x="0" y="2185555"/>
          <a:ext cx="1677561" cy="1677561"/>
        </a:xfrm>
        <a:prstGeom prst="ellipse">
          <a:avLst/>
        </a:prstGeom>
        <a:solidFill>
          <a:schemeClr val="accent3">
            <a:alpha val="50196"/>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mj-lt"/>
            </a:rPr>
            <a:t>Besoins d’estime de soi et de valorisation de soi</a:t>
          </a:r>
        </a:p>
      </dsp:txBody>
      <dsp:txXfrm>
        <a:off x="245673" y="2431228"/>
        <a:ext cx="1186215" cy="118621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3E5330-1CFC-4C57-8DA4-A8329A01FB06}" type="datetimeFigureOut">
              <a:rPr lang="fr-FR" smtClean="0"/>
              <a:pPr/>
              <a:t>17/06/2021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A586A6-7A07-49BB-9591-4CFAF62C7F98}" type="slidenum">
              <a:rPr lang="fr-FR" smtClean="0"/>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9EBF7B-A7C8-41C6-989A-A20C1E650DC3}" type="datetimeFigureOut">
              <a:rPr lang="fr-FR" smtClean="0"/>
              <a:pPr/>
              <a:t>17/06/2021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617A63-0A96-46A1-97FB-307A358C309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egifrance.gouv.fr/codes/article_lc/LEGIARTI000037289765"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617A63-0A96-46A1-97FB-307A358C309C}" type="slidenum">
              <a:rPr lang="fr-FR" smtClean="0"/>
              <a:pPr/>
              <a:t>16</a:t>
            </a:fld>
            <a:endParaRPr lang="fr-FR"/>
          </a:p>
        </p:txBody>
      </p:sp>
    </p:spTree>
    <p:extLst>
      <p:ext uri="{BB962C8B-B14F-4D97-AF65-F5344CB8AC3E}">
        <p14:creationId xmlns:p14="http://schemas.microsoft.com/office/powerpoint/2010/main" val="198246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a:t>Nouvelle anthropologie de l’enfant depuis 50’s: le bébé est une personne (et non pas un tube). Il est acteur de sa propre vie.</a:t>
            </a:r>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a:t>Une approche </a:t>
            </a:r>
            <a:r>
              <a:rPr lang="fr-FR" baseline="0" dirty="0" err="1"/>
              <a:t>écosystémique</a:t>
            </a:r>
            <a:r>
              <a:rPr lang="fr-FR" baseline="0" dirty="0"/>
              <a:t> contextualisée =  prise en compte du « monde de l’enfant »: des multiples déterminants individuel, familial, et contextuel.</a:t>
            </a:r>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a:t>=&gt; Parent/enfant = co-auteur.</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a:t>Prise en compte de </a:t>
            </a:r>
            <a:r>
              <a:rPr lang="fr-FR" baseline="0" dirty="0" err="1"/>
              <a:t>multimention</a:t>
            </a:r>
            <a:r>
              <a:rPr lang="fr-FR" baseline="0" dirty="0"/>
              <a:t> des relations de l’enfant:</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fr-FR" baseline="0" dirty="0" err="1"/>
              <a:t>microsysteme</a:t>
            </a:r>
            <a:r>
              <a:rPr lang="fr-FR" baseline="0" dirty="0"/>
              <a:t> (familial)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fr-FR" baseline="0" dirty="0" err="1"/>
              <a:t>mésosysteme</a:t>
            </a:r>
            <a:r>
              <a:rPr lang="fr-FR" baseline="0" dirty="0"/>
              <a:t> (réseau de sociabilité= </a:t>
            </a:r>
            <a:r>
              <a:rPr lang="fr-FR" baseline="0" dirty="0" err="1"/>
              <a:t>crêche</a:t>
            </a:r>
            <a:r>
              <a:rPr lang="fr-FR" baseline="0" dirty="0"/>
              <a:t>, jardins, activité, école)</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fr-FR" baseline="0" dirty="0" err="1"/>
              <a:t>Exosysteme</a:t>
            </a:r>
            <a:r>
              <a:rPr lang="fr-FR" baseline="0" dirty="0"/>
              <a:t> et réseau de soutien institutionnel formel</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fr-FR" baseline="0" dirty="0" err="1"/>
              <a:t>Macrosysteme</a:t>
            </a:r>
            <a:r>
              <a:rPr lang="fr-FR" baseline="0" dirty="0"/>
              <a:t>: une société, des lois, des normes et des valeurs.</a:t>
            </a:r>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a:t>=&gt; Parent/enfant = co-auteur.</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baseline="0" dirty="0"/>
          </a:p>
          <a:p>
            <a:r>
              <a:rPr lang="fr-FR" dirty="0"/>
              <a:t>Approche interdépendante des</a:t>
            </a:r>
            <a:r>
              <a:rPr lang="fr-FR" baseline="0" dirty="0"/>
              <a:t> besoins mais pour autant 1 méta-besoin </a:t>
            </a:r>
          </a:p>
          <a:p>
            <a:pPr marL="171450" indent="-171450">
              <a:buFont typeface="Symbol" charset="0"/>
              <a:buChar char=""/>
            </a:pPr>
            <a:r>
              <a:rPr lang="fr-FR" baseline="0" dirty="0"/>
              <a:t>la satisfaction des autres besoins est conditionnée par ce méta-besoin: celui de sécurité matérielle, physique et affective.</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a:t>Présentation de notre affiche. A partir de là, utiliser notre typologie.</a:t>
            </a:r>
            <a:endParaRPr lang="fr-FR" dirty="0"/>
          </a:p>
        </p:txBody>
      </p:sp>
      <p:sp>
        <p:nvSpPr>
          <p:cNvPr id="4" name="Espace réservé du numéro de diapositive 3"/>
          <p:cNvSpPr>
            <a:spLocks noGrp="1"/>
          </p:cNvSpPr>
          <p:nvPr>
            <p:ph type="sldNum" sz="quarter" idx="10"/>
          </p:nvPr>
        </p:nvSpPr>
        <p:spPr/>
        <p:txBody>
          <a:bodyPr/>
          <a:lstStyle/>
          <a:p>
            <a:pPr>
              <a:defRPr/>
            </a:pPr>
            <a:fld id="{DDB851BE-57CE-4FFC-BED8-7132F97A6BD6}" type="slidenum">
              <a:rPr lang="fr-FR" smtClean="0"/>
              <a:pPr>
                <a:defRPr/>
              </a:pPr>
              <a:t>35</a:t>
            </a:fld>
            <a:endParaRPr lang="fr-FR"/>
          </a:p>
        </p:txBody>
      </p:sp>
    </p:spTree>
    <p:extLst>
      <p:ext uri="{BB962C8B-B14F-4D97-AF65-F5344CB8AC3E}">
        <p14:creationId xmlns:p14="http://schemas.microsoft.com/office/powerpoint/2010/main" val="386460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Découverte des cartes </a:t>
            </a:r>
            <a:r>
              <a:rPr lang="fr-FR" dirty="0" err="1"/>
              <a:t>ressruces</a:t>
            </a:r>
            <a:r>
              <a:rPr lang="fr-FR" dirty="0"/>
              <a:t>/</a:t>
            </a:r>
            <a:r>
              <a:rPr lang="fr-FR" dirty="0" err="1"/>
              <a:t>empechement</a:t>
            </a:r>
            <a:r>
              <a:rPr lang="fr-FR" dirty="0"/>
              <a:t>.</a:t>
            </a:r>
          </a:p>
          <a:p>
            <a:r>
              <a:rPr lang="fr-FR" dirty="0"/>
              <a:t>Faire</a:t>
            </a:r>
            <a:r>
              <a:rPr lang="fr-FR" baseline="0" dirty="0"/>
              <a:t> évoquer une situation qui pourrait s’y rattacher.</a:t>
            </a:r>
            <a:endParaRPr lang="fr-FR" dirty="0"/>
          </a:p>
        </p:txBody>
      </p:sp>
      <p:sp>
        <p:nvSpPr>
          <p:cNvPr id="4" name="Espace réservé du numéro de diapositive 3"/>
          <p:cNvSpPr>
            <a:spLocks noGrp="1"/>
          </p:cNvSpPr>
          <p:nvPr>
            <p:ph type="sldNum" sz="quarter" idx="10"/>
          </p:nvPr>
        </p:nvSpPr>
        <p:spPr/>
        <p:txBody>
          <a:bodyPr/>
          <a:lstStyle/>
          <a:p>
            <a:pPr>
              <a:defRPr/>
            </a:pPr>
            <a:fld id="{DDB851BE-57CE-4FFC-BED8-7132F97A6BD6}" type="slidenum">
              <a:rPr lang="fr-FR" smtClean="0"/>
              <a:pPr>
                <a:defRPr/>
              </a:pPr>
              <a:t>39</a:t>
            </a:fld>
            <a:endParaRPr lang="fr-FR"/>
          </a:p>
        </p:txBody>
      </p:sp>
    </p:spTree>
    <p:extLst>
      <p:ext uri="{BB962C8B-B14F-4D97-AF65-F5344CB8AC3E}">
        <p14:creationId xmlns:p14="http://schemas.microsoft.com/office/powerpoint/2010/main" val="3838871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617A63-0A96-46A1-97FB-307A358C309C}" type="slidenum">
              <a:rPr lang="fr-FR" smtClean="0"/>
              <a:pPr/>
              <a:t>41</a:t>
            </a:fld>
            <a:endParaRPr lang="fr-FR"/>
          </a:p>
        </p:txBody>
      </p:sp>
    </p:spTree>
    <p:extLst>
      <p:ext uri="{BB962C8B-B14F-4D97-AF65-F5344CB8AC3E}">
        <p14:creationId xmlns:p14="http://schemas.microsoft.com/office/powerpoint/2010/main" val="3497672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Des relations entre des parents et des enfants définit par la société:</a:t>
            </a:r>
          </a:p>
          <a:p>
            <a:pPr lvl="1"/>
            <a:r>
              <a:rPr lang="fr-FR" dirty="0"/>
              <a:t>des conduites</a:t>
            </a:r>
          </a:p>
          <a:p>
            <a:pPr lvl="1"/>
            <a:r>
              <a:rPr lang="fr-FR" dirty="0"/>
              <a:t> des actes</a:t>
            </a:r>
          </a:p>
          <a:p>
            <a:pPr lvl="1"/>
            <a:r>
              <a:rPr lang="fr-FR" dirty="0"/>
              <a:t>des normes sociales</a:t>
            </a:r>
          </a:p>
          <a:p>
            <a:pPr lvl="1"/>
            <a:r>
              <a:rPr lang="fr-FR" dirty="0"/>
              <a:t>des éprouvés (ce qu’il est légitime d’éprouver quand on est parent ou enfant)</a:t>
            </a:r>
          </a:p>
          <a:p>
            <a:pPr marL="457200" lvl="1" indent="0">
              <a:buNone/>
            </a:pPr>
            <a:r>
              <a:rPr lang="fr-FR" dirty="0">
                <a:solidFill>
                  <a:srgbClr val="603B43"/>
                </a:solidFill>
              </a:rPr>
              <a:t>=&gt; NB: 7 </a:t>
            </a:r>
            <a:r>
              <a:rPr lang="fr-FR" dirty="0" err="1">
                <a:solidFill>
                  <a:srgbClr val="603B43"/>
                </a:solidFill>
              </a:rPr>
              <a:t>systemes</a:t>
            </a:r>
            <a:r>
              <a:rPr lang="fr-FR" dirty="0">
                <a:solidFill>
                  <a:srgbClr val="603B43"/>
                </a:solidFill>
              </a:rPr>
              <a:t> de parenté </a:t>
            </a:r>
          </a:p>
        </p:txBody>
      </p:sp>
      <p:sp>
        <p:nvSpPr>
          <p:cNvPr id="4" name="Espace réservé du numéro de diapositive 3"/>
          <p:cNvSpPr>
            <a:spLocks noGrp="1"/>
          </p:cNvSpPr>
          <p:nvPr>
            <p:ph type="sldNum" sz="quarter" idx="10"/>
          </p:nvPr>
        </p:nvSpPr>
        <p:spPr/>
        <p:txBody>
          <a:bodyPr/>
          <a:lstStyle/>
          <a:p>
            <a:pPr>
              <a:defRPr/>
            </a:pPr>
            <a:fld id="{DDB851BE-57CE-4FFC-BED8-7132F97A6BD6}" type="slidenum">
              <a:rPr lang="fr-FR" smtClean="0"/>
              <a:pPr>
                <a:defRPr/>
              </a:pPr>
              <a:t>19</a:t>
            </a:fld>
            <a:endParaRPr lang="fr-FR"/>
          </a:p>
        </p:txBody>
      </p:sp>
    </p:spTree>
    <p:extLst>
      <p:ext uri="{BB962C8B-B14F-4D97-AF65-F5344CB8AC3E}">
        <p14:creationId xmlns:p14="http://schemas.microsoft.com/office/powerpoint/2010/main" val="3941996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collaboration avec l'ennemi</a:t>
            </a:r>
          </a:p>
          <a:p>
            <a:r>
              <a:rPr lang="fr-FR" dirty="0"/>
              <a:t>Comment travailler avec des personnes avec lesquelles vous n'êtes pas d'accord, que vous n'aimez pas ou en qui vous n'avez pas confiance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Mission de l</a:t>
            </a:r>
            <a:r>
              <a:rPr lang="fr-FR" altLang="fr-FR" sz="1200" dirty="0"/>
              <a:t>’</a:t>
            </a:r>
            <a:r>
              <a:rPr lang="fr-FR" sz="1200" dirty="0"/>
              <a:t>ASE  est défini dans le CASF à l</a:t>
            </a:r>
            <a:r>
              <a:rPr lang="fr-FR" sz="1200" dirty="0">
                <a:hlinkClick r:id="rId3"/>
              </a:rPr>
              <a:t>’</a:t>
            </a:r>
            <a:r>
              <a:rPr lang="fr-FR" b="1" dirty="0">
                <a:hlinkClick r:id="rId3"/>
              </a:rPr>
              <a:t>Article L221-1</a:t>
            </a:r>
            <a:r>
              <a:rPr lang="fr-FR" b="1" dirty="0"/>
              <a:t> alinéa 4</a:t>
            </a:r>
          </a:p>
          <a:p>
            <a:pPr marL="0" indent="0">
              <a:buNone/>
            </a:pPr>
            <a:r>
              <a:rPr lang="fr-FR" sz="1200" dirty="0"/>
              <a:t>ainsi  : « Pourvoir à l</a:t>
            </a:r>
            <a:r>
              <a:rPr lang="fr-FR" altLang="fr-FR" sz="1200" dirty="0"/>
              <a:t>’</a:t>
            </a:r>
            <a:r>
              <a:rPr lang="fr-FR" sz="1200" dirty="0"/>
              <a:t>ensemble des besoins des mineurs confiés au service et veiller à leur orientation, en </a:t>
            </a:r>
            <a:r>
              <a:rPr lang="fr-FR" sz="1200" b="1" i="1" dirty="0"/>
              <a:t>collaboration</a:t>
            </a:r>
            <a:r>
              <a:rPr lang="fr-FR" sz="1200" dirty="0"/>
              <a:t> avec leur famille ou leur représentant légal ». </a:t>
            </a:r>
          </a:p>
          <a:p>
            <a:pPr algn="ctr">
              <a:lnSpc>
                <a:spcPct val="80000"/>
              </a:lnSpc>
              <a:spcBef>
                <a:spcPts val="1800"/>
              </a:spcBef>
              <a:buFontTx/>
              <a:buNone/>
            </a:pPr>
            <a:endParaRPr lang="fr-FR" sz="1400" dirty="0">
              <a:solidFill>
                <a:srgbClr val="603B43"/>
              </a:solidFill>
            </a:endParaRPr>
          </a:p>
          <a:p>
            <a:pPr algn="l">
              <a:lnSpc>
                <a:spcPct val="80000"/>
              </a:lnSpc>
              <a:spcBef>
                <a:spcPts val="1800"/>
              </a:spcBef>
              <a:buFontTx/>
              <a:buNone/>
            </a:pPr>
            <a:r>
              <a:rPr lang="fr-FR" sz="1400" dirty="0">
                <a:solidFill>
                  <a:srgbClr val="603B43"/>
                </a:solidFill>
              </a:rPr>
              <a:t>Il s’agit donc de « </a:t>
            </a:r>
            <a:r>
              <a:rPr lang="fr-FR" sz="1400" b="1" dirty="0">
                <a:solidFill>
                  <a:srgbClr val="603B43"/>
                </a:solidFill>
              </a:rPr>
              <a:t>Protégez un enfant en collaborant avec celui qui le met en danger </a:t>
            </a:r>
            <a:r>
              <a:rPr lang="fr-FR" sz="1400" dirty="0">
                <a:solidFill>
                  <a:srgbClr val="603B43"/>
                </a:solidFill>
              </a:rPr>
              <a:t>» </a:t>
            </a:r>
          </a:p>
          <a:p>
            <a:pPr algn="l">
              <a:lnSpc>
                <a:spcPct val="80000"/>
              </a:lnSpc>
              <a:spcBef>
                <a:spcPts val="1800"/>
              </a:spcBef>
              <a:buFontTx/>
              <a:buNone/>
            </a:pPr>
            <a:r>
              <a:rPr lang="fr-FR" sz="1400" dirty="0">
                <a:solidFill>
                  <a:srgbClr val="603B43"/>
                </a:solidFill>
              </a:rPr>
              <a:t>Face aux contradictions, au antinomie et au paradoxes souvent les groupes humains pour s’en protéger inventent des récits, des figures métaphoriques, rhétoriques, des constructions imaginaires, brefs des narrations mythiques. Le secteur de la protection de l’enfance en a créer deux.  Deux fictions puissantes sources de discussion et de conflits dans les équipes l’une es la figure mythique du parent toxique et le mythe des compétences parentales.</a:t>
            </a:r>
          </a:p>
          <a:p>
            <a:endParaRPr lang="fr-FR" dirty="0"/>
          </a:p>
        </p:txBody>
      </p:sp>
      <p:sp>
        <p:nvSpPr>
          <p:cNvPr id="4" name="Espace réservé du numéro de diapositive 3"/>
          <p:cNvSpPr>
            <a:spLocks noGrp="1"/>
          </p:cNvSpPr>
          <p:nvPr>
            <p:ph type="sldNum" sz="quarter" idx="5"/>
          </p:nvPr>
        </p:nvSpPr>
        <p:spPr/>
        <p:txBody>
          <a:bodyPr/>
          <a:lstStyle/>
          <a:p>
            <a:fld id="{DD617A63-0A96-46A1-97FB-307A358C309C}" type="slidenum">
              <a:rPr lang="fr-FR" smtClean="0"/>
              <a:pPr/>
              <a:t>23</a:t>
            </a:fld>
            <a:endParaRPr lang="fr-FR"/>
          </a:p>
        </p:txBody>
      </p:sp>
    </p:spTree>
    <p:extLst>
      <p:ext uri="{BB962C8B-B14F-4D97-AF65-F5344CB8AC3E}">
        <p14:creationId xmlns:p14="http://schemas.microsoft.com/office/powerpoint/2010/main" val="1281912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Concept qui nous vient des USA </a:t>
            </a:r>
            <a:r>
              <a:rPr lang="fr-FR" dirty="0" err="1"/>
              <a:t>susan</a:t>
            </a:r>
            <a:r>
              <a:rPr lang="fr-FR" dirty="0"/>
              <a:t> </a:t>
            </a:r>
            <a:r>
              <a:rPr lang="fr-FR" dirty="0" err="1"/>
              <a:t>forward</a:t>
            </a:r>
            <a:r>
              <a:rPr lang="fr-FR" dirty="0"/>
              <a:t> 1989 traduit depuis 1991 et relayé par la psychologue Danielle </a:t>
            </a:r>
            <a:r>
              <a:rPr lang="fr-FR" dirty="0" err="1"/>
              <a:t>rappoport</a:t>
            </a:r>
            <a:r>
              <a:rPr lang="fr-FR" dirty="0"/>
              <a:t> et plus près de vous par le professeur Maurice berger dont on sait l’engagement pour faire prendre conscience aux institution de la PE y compris judiciaires des conséquences délétères des troubles mentaux sévère des parents sur le développement des enfants. Toutefois on peut rester critique quant à l’extension polémique de ses observations pertinentes au demeurant en </a:t>
            </a:r>
            <a:r>
              <a:rPr lang="fr-FR" dirty="0" err="1"/>
              <a:t>pédopsy</a:t>
            </a:r>
            <a:r>
              <a:rPr lang="fr-FR" dirty="0"/>
              <a:t> à l’ensemble de la population.</a:t>
            </a:r>
          </a:p>
          <a:p>
            <a:r>
              <a:rPr lang="fr-FR" dirty="0"/>
              <a:t>Pourquoi cette figure mythique est un problème pour penser et agir  ? Parce que ce type de façon de donner du sens aux situations à partir de cette figure n’est pas sans conséquence sur la rencontre et la qualité des relations d’accompagnement. Quel parents se sentira </a:t>
            </a:r>
            <a:r>
              <a:rPr lang="fr-FR" dirty="0" err="1"/>
              <a:t>suffisament</a:t>
            </a:r>
            <a:r>
              <a:rPr lang="fr-FR" dirty="0"/>
              <a:t> en confiance pour s’engager dans une relation d’aide avec un professionnel dont il ressent ce jugement à son encontre ? le parent toxique est une métaphore toxique pour accompagner des enfants elle essentialise le parent en le réduisant à ses dysfonctionnements le prive de sa responsabilité en le culpabilisant. </a:t>
            </a:r>
            <a:r>
              <a:rPr lang="fr-FR" dirty="0" err="1"/>
              <a:t>Aujourdh’hui</a:t>
            </a:r>
            <a:r>
              <a:rPr lang="fr-FR" dirty="0"/>
              <a:t> cette métaphore est plus implicite qu’explicite ce qui ne change rien du point de vue des relations. On parlera plus volontiers de relation toxique que de parent mais c’est un peu comme ce cacher derrière son petit doigt. Les parents nous voit venir.</a:t>
            </a:r>
          </a:p>
          <a:p>
            <a:r>
              <a:rPr lang="fr-FR" dirty="0"/>
              <a:t>Pour autant je ne suis pas naïf les enfants qui vivent des maltraitances existent et ils ne s’agit pas de nier les réalités mais de nommer, et donner du sens à ces situations d’une manière plus efficace et utile. </a:t>
            </a:r>
          </a:p>
          <a:p>
            <a:endParaRPr lang="fr-FR" dirty="0"/>
          </a:p>
        </p:txBody>
      </p:sp>
      <p:sp>
        <p:nvSpPr>
          <p:cNvPr id="4" name="Espace réservé du numéro de diapositive 3"/>
          <p:cNvSpPr>
            <a:spLocks noGrp="1"/>
          </p:cNvSpPr>
          <p:nvPr>
            <p:ph type="sldNum" sz="quarter" idx="5"/>
          </p:nvPr>
        </p:nvSpPr>
        <p:spPr/>
        <p:txBody>
          <a:bodyPr/>
          <a:lstStyle/>
          <a:p>
            <a:fld id="{DD617A63-0A96-46A1-97FB-307A358C309C}" type="slidenum">
              <a:rPr lang="fr-FR" smtClean="0"/>
              <a:pPr/>
              <a:t>24</a:t>
            </a:fld>
            <a:endParaRPr lang="fr-FR"/>
          </a:p>
        </p:txBody>
      </p:sp>
    </p:spTree>
    <p:extLst>
      <p:ext uri="{BB962C8B-B14F-4D97-AF65-F5344CB8AC3E}">
        <p14:creationId xmlns:p14="http://schemas.microsoft.com/office/powerpoint/2010/main" val="919179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mythe de la compétence parentale plus délicat</a:t>
            </a:r>
          </a:p>
          <a:p>
            <a:r>
              <a:rPr lang="fr-FR" dirty="0"/>
              <a:t>Thérapie familial systémique modèle </a:t>
            </a:r>
            <a:r>
              <a:rPr lang="fr-FR" dirty="0" err="1"/>
              <a:t>anglo</a:t>
            </a:r>
            <a:r>
              <a:rPr lang="fr-FR" dirty="0"/>
              <a:t> saxon </a:t>
            </a:r>
            <a:r>
              <a:rPr lang="fr-FR" dirty="0" err="1"/>
              <a:t>empowerment</a:t>
            </a:r>
            <a:r>
              <a:rPr lang="fr-FR" dirty="0"/>
              <a:t> etc...</a:t>
            </a:r>
          </a:p>
          <a:p>
            <a:r>
              <a:rPr lang="fr-FR" dirty="0"/>
              <a:t>Le problème est le suivant : confusion entre capacité et compétence.</a:t>
            </a:r>
          </a:p>
          <a:p>
            <a:r>
              <a:rPr lang="fr-FR" dirty="0"/>
              <a:t>De quoi s’agit-il ? Mon cas pour vous faire saisir cette distinction</a:t>
            </a:r>
          </a:p>
          <a:p>
            <a:r>
              <a:rPr lang="fr-FR" dirty="0"/>
              <a:t>Autrement dit si je considère la compétence comme un ensemble de pouvoir qui appartiennent au parent je pourrais être amené à « persécuter » un parent à qui a des capacités entravé à devoir manifester des compétences alors que notre effort est précisément ce qui renforce l’inhibition de ses capacités.</a:t>
            </a:r>
          </a:p>
          <a:p>
            <a:r>
              <a:rPr lang="fr-FR" dirty="0"/>
              <a:t>La question devient si je considère la compétence comme compétence en relation celle de la position de celui qui accompagne comme facteur favorisant ou inhibant les capacités parentales</a:t>
            </a:r>
          </a:p>
        </p:txBody>
      </p:sp>
      <p:sp>
        <p:nvSpPr>
          <p:cNvPr id="4" name="Espace réservé du numéro de diapositive 3"/>
          <p:cNvSpPr>
            <a:spLocks noGrp="1"/>
          </p:cNvSpPr>
          <p:nvPr>
            <p:ph type="sldNum" sz="quarter" idx="5"/>
          </p:nvPr>
        </p:nvSpPr>
        <p:spPr/>
        <p:txBody>
          <a:bodyPr/>
          <a:lstStyle/>
          <a:p>
            <a:fld id="{DD617A63-0A96-46A1-97FB-307A358C309C}" type="slidenum">
              <a:rPr lang="fr-FR" smtClean="0"/>
              <a:pPr/>
              <a:t>25</a:t>
            </a:fld>
            <a:endParaRPr lang="fr-FR"/>
          </a:p>
        </p:txBody>
      </p:sp>
    </p:spTree>
    <p:extLst>
      <p:ext uri="{BB962C8B-B14F-4D97-AF65-F5344CB8AC3E}">
        <p14:creationId xmlns:p14="http://schemas.microsoft.com/office/powerpoint/2010/main" val="358751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Face à ces deux impasses pour  l’anthropologie clinique qui entend tenir ensemble et les neurosciences et l’anthropologie culturelle et les connaissances des sciences humaines psychologique et psychopathologiques et la dimension </a:t>
            </a:r>
            <a:r>
              <a:rPr lang="fr-FR" dirty="0" err="1"/>
              <a:t>ecosystémique</a:t>
            </a:r>
            <a:r>
              <a:rPr lang="fr-FR" dirty="0"/>
              <a:t>. </a:t>
            </a:r>
          </a:p>
          <a:p>
            <a:endParaRPr lang="fr-FR" dirty="0"/>
          </a:p>
          <a:p>
            <a:r>
              <a:rPr lang="fr-FR" dirty="0"/>
              <a:t>Penser parentalité implique de penser toutes ces dimensions</a:t>
            </a:r>
          </a:p>
          <a:p>
            <a:endParaRPr lang="fr-FR" dirty="0"/>
          </a:p>
          <a:p>
            <a:r>
              <a:rPr lang="fr-FR" dirty="0"/>
              <a:t>De ces dimensions qui composent la parentalité il découle une autre perception et approche des difficultés parentales en terme d’empêchement des capacités et de ressources inhérente à ces dimensions</a:t>
            </a:r>
          </a:p>
        </p:txBody>
      </p:sp>
      <p:sp>
        <p:nvSpPr>
          <p:cNvPr id="4" name="Espace réservé du numéro de diapositive 3"/>
          <p:cNvSpPr>
            <a:spLocks noGrp="1"/>
          </p:cNvSpPr>
          <p:nvPr>
            <p:ph type="sldNum" sz="quarter" idx="5"/>
          </p:nvPr>
        </p:nvSpPr>
        <p:spPr/>
        <p:txBody>
          <a:bodyPr/>
          <a:lstStyle/>
          <a:p>
            <a:fld id="{DD617A63-0A96-46A1-97FB-307A358C309C}" type="slidenum">
              <a:rPr lang="fr-FR" smtClean="0"/>
              <a:pPr/>
              <a:t>27</a:t>
            </a:fld>
            <a:endParaRPr lang="fr-FR"/>
          </a:p>
        </p:txBody>
      </p:sp>
    </p:spTree>
    <p:extLst>
      <p:ext uri="{BB962C8B-B14F-4D97-AF65-F5344CB8AC3E}">
        <p14:creationId xmlns:p14="http://schemas.microsoft.com/office/powerpoint/2010/main" val="3769197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617A63-0A96-46A1-97FB-307A358C309C}" type="slidenum">
              <a:rPr lang="fr-FR" smtClean="0"/>
              <a:pPr/>
              <a:t>29</a:t>
            </a:fld>
            <a:endParaRPr lang="fr-FR"/>
          </a:p>
        </p:txBody>
      </p:sp>
    </p:spTree>
    <p:extLst>
      <p:ext uri="{BB962C8B-B14F-4D97-AF65-F5344CB8AC3E}">
        <p14:creationId xmlns:p14="http://schemas.microsoft.com/office/powerpoint/2010/main" val="4051167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Quelle est la limite du travail avec les parents</a:t>
            </a:r>
          </a:p>
        </p:txBody>
      </p:sp>
      <p:sp>
        <p:nvSpPr>
          <p:cNvPr id="4" name="Espace réservé du numéro de diapositive 3"/>
          <p:cNvSpPr>
            <a:spLocks noGrp="1"/>
          </p:cNvSpPr>
          <p:nvPr>
            <p:ph type="sldNum" sz="quarter" idx="5"/>
          </p:nvPr>
        </p:nvSpPr>
        <p:spPr/>
        <p:txBody>
          <a:bodyPr/>
          <a:lstStyle/>
          <a:p>
            <a:fld id="{DD617A63-0A96-46A1-97FB-307A358C309C}" type="slidenum">
              <a:rPr lang="fr-FR" smtClean="0"/>
              <a:pPr/>
              <a:t>31</a:t>
            </a:fld>
            <a:endParaRPr lang="fr-FR"/>
          </a:p>
        </p:txBody>
      </p:sp>
    </p:spTree>
    <p:extLst>
      <p:ext uri="{BB962C8B-B14F-4D97-AF65-F5344CB8AC3E}">
        <p14:creationId xmlns:p14="http://schemas.microsoft.com/office/powerpoint/2010/main" val="115124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Evaluation du danger=</a:t>
            </a:r>
            <a:r>
              <a:rPr lang="fr-FR" baseline="0" dirty="0"/>
              <a:t> doctrine de la PE depuis les années 50.</a:t>
            </a:r>
            <a:endParaRPr lang="fr-FR" dirty="0"/>
          </a:p>
        </p:txBody>
      </p:sp>
      <p:sp>
        <p:nvSpPr>
          <p:cNvPr id="4" name="Espace réservé du numéro de diapositive 3"/>
          <p:cNvSpPr>
            <a:spLocks noGrp="1"/>
          </p:cNvSpPr>
          <p:nvPr>
            <p:ph type="sldNum" sz="quarter" idx="10"/>
          </p:nvPr>
        </p:nvSpPr>
        <p:spPr/>
        <p:txBody>
          <a:bodyPr/>
          <a:lstStyle/>
          <a:p>
            <a:pPr>
              <a:defRPr/>
            </a:pPr>
            <a:fld id="{DDB851BE-57CE-4FFC-BED8-7132F97A6BD6}" type="slidenum">
              <a:rPr lang="fr-FR" smtClean="0"/>
              <a:pPr>
                <a:defRPr/>
              </a:pPr>
              <a:t>33</a:t>
            </a:fld>
            <a:endParaRPr lang="fr-FR"/>
          </a:p>
        </p:txBody>
      </p:sp>
    </p:spTree>
    <p:extLst>
      <p:ext uri="{BB962C8B-B14F-4D97-AF65-F5344CB8AC3E}">
        <p14:creationId xmlns:p14="http://schemas.microsoft.com/office/powerpoint/2010/main" val="3631369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age de garde">
    <p:spTree>
      <p:nvGrpSpPr>
        <p:cNvPr id="1" name=""/>
        <p:cNvGrpSpPr/>
        <p:nvPr/>
      </p:nvGrpSpPr>
      <p:grpSpPr>
        <a:xfrm>
          <a:off x="0" y="0"/>
          <a:ext cx="0" cy="0"/>
          <a:chOff x="0" y="0"/>
          <a:chExt cx="0" cy="0"/>
        </a:xfrm>
      </p:grpSpPr>
      <p:pic>
        <p:nvPicPr>
          <p:cNvPr id="4" name="Image 3" descr="Fichier 1.png"/>
          <p:cNvPicPr>
            <a:picLocks noChangeAspect="1"/>
          </p:cNvPicPr>
          <p:nvPr userDrawn="1"/>
        </p:nvPicPr>
        <p:blipFill>
          <a:blip r:embed="rId2" cstate="print"/>
          <a:stretch>
            <a:fillRect/>
          </a:stretch>
        </p:blipFill>
        <p:spPr>
          <a:xfrm>
            <a:off x="251520" y="1484784"/>
            <a:ext cx="5040000" cy="5040000"/>
          </a:xfrm>
          <a:prstGeom prst="rect">
            <a:avLst/>
          </a:prstGeom>
        </p:spPr>
      </p:pic>
      <p:sp>
        <p:nvSpPr>
          <p:cNvPr id="6" name="Titre 5"/>
          <p:cNvSpPr>
            <a:spLocks noGrp="1"/>
          </p:cNvSpPr>
          <p:nvPr>
            <p:ph type="title" hasCustomPrompt="1"/>
          </p:nvPr>
        </p:nvSpPr>
        <p:spPr>
          <a:xfrm>
            <a:off x="251520" y="260648"/>
            <a:ext cx="8229600" cy="1143000"/>
          </a:xfrm>
          <a:prstGeom prst="rect">
            <a:avLst/>
          </a:prstGeom>
        </p:spPr>
        <p:txBody>
          <a:bodyPr/>
          <a:lstStyle>
            <a:lvl1pPr algn="l">
              <a:defRPr sz="2800" cap="all" spc="300" baseline="0"/>
            </a:lvl1pPr>
          </a:lstStyle>
          <a:p>
            <a:r>
              <a:rPr lang="fr-FR" dirty="0"/>
              <a:t>Cliquez pour écrire le titre de la formation</a:t>
            </a:r>
          </a:p>
        </p:txBody>
      </p:sp>
      <p:sp>
        <p:nvSpPr>
          <p:cNvPr id="16" name="Espace réservé du contenu 15"/>
          <p:cNvSpPr>
            <a:spLocks noGrp="1"/>
          </p:cNvSpPr>
          <p:nvPr>
            <p:ph sz="quarter" idx="10" hasCustomPrompt="1"/>
          </p:nvPr>
        </p:nvSpPr>
        <p:spPr>
          <a:xfrm>
            <a:off x="971600" y="2276872"/>
            <a:ext cx="6984950" cy="1367854"/>
          </a:xfrm>
        </p:spPr>
        <p:txBody>
          <a:bodyPr/>
          <a:lstStyle>
            <a:lvl1pPr marL="0" indent="0">
              <a:buNone/>
              <a:defRPr>
                <a:solidFill>
                  <a:schemeClr val="accent1"/>
                </a:solidFill>
              </a:defRPr>
            </a:lvl1pPr>
          </a:lstStyle>
          <a:p>
            <a:pPr lvl="0"/>
            <a:r>
              <a:rPr lang="fr-FR" dirty="0"/>
              <a:t>Cliquez pour écrire le nom du module</a:t>
            </a:r>
          </a:p>
        </p:txBody>
      </p:sp>
      <p:sp>
        <p:nvSpPr>
          <p:cNvPr id="18" name="Espace réservé du contenu 17"/>
          <p:cNvSpPr>
            <a:spLocks noGrp="1"/>
          </p:cNvSpPr>
          <p:nvPr>
            <p:ph sz="quarter" idx="11" hasCustomPrompt="1"/>
          </p:nvPr>
        </p:nvSpPr>
        <p:spPr>
          <a:xfrm>
            <a:off x="5436096" y="4941168"/>
            <a:ext cx="3168352" cy="576064"/>
          </a:xfrm>
        </p:spPr>
        <p:txBody>
          <a:bodyPr/>
          <a:lstStyle>
            <a:lvl1pPr marL="0" indent="0">
              <a:buFontTx/>
              <a:buNone/>
              <a:defRPr sz="1800" baseline="0"/>
            </a:lvl1pPr>
          </a:lstStyle>
          <a:p>
            <a:pPr lvl="0"/>
            <a:r>
              <a:rPr lang="fr-FR" dirty="0"/>
              <a:t>Cliquez pour écrire le nom du formateur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11560" y="6237313"/>
            <a:ext cx="4536504" cy="360039"/>
          </a:xfrm>
          <a:prstGeom prst="rect">
            <a:avLst/>
          </a:prstGeom>
        </p:spPr>
        <p:txBody>
          <a:bodyPr/>
          <a:lstStyle/>
          <a:p>
            <a:fld id="{EDBD171F-9B47-4C2F-A287-C8300449047F}" type="datetime1">
              <a:rPr lang="fr-FR" smtClean="0"/>
              <a:t>17/06/2021</a:t>
            </a:fld>
            <a:endParaRPr lang="fr-FR"/>
          </a:p>
        </p:txBody>
      </p:sp>
      <p:sp>
        <p:nvSpPr>
          <p:cNvPr id="6" name="Espace réservé du numéro de diapositive 5"/>
          <p:cNvSpPr>
            <a:spLocks noGrp="1"/>
          </p:cNvSpPr>
          <p:nvPr>
            <p:ph type="sldNum" sz="quarter" idx="12"/>
          </p:nvPr>
        </p:nvSpPr>
        <p:spPr/>
        <p:txBody>
          <a:bodyPr/>
          <a:lstStyle/>
          <a:p>
            <a:fld id="{0E20677E-E8F1-47BD-BF05-929092F7522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11560" y="6237313"/>
            <a:ext cx="4536504" cy="360039"/>
          </a:xfrm>
          <a:prstGeom prst="rect">
            <a:avLst/>
          </a:prstGeom>
        </p:spPr>
        <p:txBody>
          <a:bodyPr/>
          <a:lstStyle/>
          <a:p>
            <a:fld id="{BB8E4A67-D59B-4D48-8C43-8F31D3231C75}" type="datetime1">
              <a:rPr lang="fr-FR" smtClean="0"/>
              <a:t>17/06/2021</a:t>
            </a:fld>
            <a:endParaRPr lang="fr-FR"/>
          </a:p>
        </p:txBody>
      </p:sp>
      <p:sp>
        <p:nvSpPr>
          <p:cNvPr id="6" name="Espace réservé du numéro de diapositive 5"/>
          <p:cNvSpPr>
            <a:spLocks noGrp="1"/>
          </p:cNvSpPr>
          <p:nvPr>
            <p:ph type="sldNum" sz="quarter" idx="12"/>
          </p:nvPr>
        </p:nvSpPr>
        <p:spPr/>
        <p:txBody>
          <a:bodyPr/>
          <a:lstStyle/>
          <a:p>
            <a:fld id="{0E20677E-E8F1-47BD-BF05-929092F75220}"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611560" y="6237313"/>
            <a:ext cx="4536504" cy="360039"/>
          </a:xfrm>
          <a:prstGeom prst="rect">
            <a:avLst/>
          </a:prstGeom>
        </p:spPr>
        <p:txBody>
          <a:bodyPr/>
          <a:lstStyle/>
          <a:p>
            <a:fld id="{112DE7B7-A9FF-4334-A0A5-D4959AF210BA}" type="datetime1">
              <a:rPr lang="fr-FR" smtClean="0"/>
              <a:t>17/06/2021</a:t>
            </a:fld>
            <a:endParaRPr lang="fr-FR"/>
          </a:p>
        </p:txBody>
      </p:sp>
      <p:sp>
        <p:nvSpPr>
          <p:cNvPr id="6" name="Espace réservé du numéro de diapositive 5"/>
          <p:cNvSpPr>
            <a:spLocks noGrp="1"/>
          </p:cNvSpPr>
          <p:nvPr>
            <p:ph type="sldNum" sz="quarter" idx="12"/>
          </p:nvPr>
        </p:nvSpPr>
        <p:spPr/>
        <p:txBody>
          <a:bodyPr/>
          <a:lstStyle/>
          <a:p>
            <a:fld id="{0E20677E-E8F1-47BD-BF05-929092F75220}"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liste">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85800" y="475200"/>
            <a:ext cx="7772400" cy="1274400"/>
          </a:xfrm>
        </p:spPr>
        <p:txBody>
          <a:bodyPr/>
          <a:lstStyle>
            <a:lvl1pPr>
              <a:defRPr baseline="0"/>
            </a:lvl1pPr>
          </a:lstStyle>
          <a:p>
            <a:r>
              <a:rPr lang="fr-FR" noProof="0" dirty="0"/>
              <a:t>Titre de la diapositive</a:t>
            </a:r>
          </a:p>
        </p:txBody>
      </p:sp>
      <p:sp>
        <p:nvSpPr>
          <p:cNvPr id="3" name="2 Marcador de contenido"/>
          <p:cNvSpPr>
            <a:spLocks noGrp="1"/>
          </p:cNvSpPr>
          <p:nvPr>
            <p:ph idx="1" hasCustomPrompt="1"/>
          </p:nvPr>
        </p:nvSpPr>
        <p:spPr>
          <a:xfrm>
            <a:off x="685800" y="1981200"/>
            <a:ext cx="7772400" cy="4039200"/>
          </a:xfrm>
        </p:spPr>
        <p:txBody>
          <a:bodyPr>
            <a:normAutofit/>
          </a:bodyPr>
          <a:lstStyle>
            <a:lvl1pPr marL="342900" indent="-342900">
              <a:lnSpc>
                <a:spcPct val="90000"/>
              </a:lnSpc>
              <a:buFont typeface="Wingdings" pitchFamily="2" charset="2"/>
              <a:buChar char="§"/>
              <a:defRPr sz="3200"/>
            </a:lvl1pPr>
            <a:lvl2pPr marL="742950" indent="-285750">
              <a:lnSpc>
                <a:spcPct val="90000"/>
              </a:lnSpc>
              <a:buFont typeface="Trebuchet MS" pitchFamily="34" charset="0"/>
              <a:buChar char="—"/>
              <a:defRPr sz="2800"/>
            </a:lvl2pPr>
            <a:lvl3pPr marL="1143000" indent="-228600">
              <a:lnSpc>
                <a:spcPct val="90000"/>
              </a:lnSpc>
              <a:buFont typeface="Wingdings" pitchFamily="2" charset="2"/>
              <a:buChar char="§"/>
              <a:defRPr sz="2400"/>
            </a:lvl3pPr>
            <a:lvl4pPr marL="1600200" indent="-228600">
              <a:lnSpc>
                <a:spcPct val="90000"/>
              </a:lnSpc>
              <a:buFont typeface="Trebuchet MS" pitchFamily="34" charset="0"/>
              <a:buChar char="—"/>
              <a:defRPr sz="2000"/>
            </a:lvl4pPr>
            <a:lvl5pPr marL="2057400" indent="-228600">
              <a:lnSpc>
                <a:spcPct val="90000"/>
              </a:lnSpc>
              <a:buFont typeface="Wingdings 3" pitchFamily="18" charset="2"/>
              <a:buChar char="g"/>
              <a:defRPr sz="2000"/>
            </a:lvl5pPr>
          </a:lstStyle>
          <a:p>
            <a:pPr lvl="0"/>
            <a:r>
              <a:rPr lang="fr-FR" noProof="0" dirty="0"/>
              <a:t>Liste niveau 1</a:t>
            </a:r>
          </a:p>
          <a:p>
            <a:pPr lvl="1"/>
            <a:r>
              <a:rPr lang="fr-FR" noProof="0" dirty="0"/>
              <a:t>Niveau 2</a:t>
            </a:r>
          </a:p>
          <a:p>
            <a:pPr lvl="2"/>
            <a:r>
              <a:rPr lang="fr-FR" noProof="0" dirty="0"/>
              <a:t>Niveau 3</a:t>
            </a:r>
          </a:p>
          <a:p>
            <a:pPr lvl="3"/>
            <a:r>
              <a:rPr lang="fr-FR" noProof="0" dirty="0"/>
              <a:t>Niveau 4</a:t>
            </a:r>
          </a:p>
          <a:p>
            <a:pPr lvl="4"/>
            <a:r>
              <a:rPr lang="fr-FR" noProof="0" dirty="0"/>
              <a:t>Niveau 5</a:t>
            </a:r>
          </a:p>
        </p:txBody>
      </p:sp>
    </p:spTree>
    <p:extLst>
      <p:ext uri="{BB962C8B-B14F-4D97-AF65-F5344CB8AC3E}">
        <p14:creationId xmlns:p14="http://schemas.microsoft.com/office/powerpoint/2010/main" val="241689237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3050"/>
            <a:ext cx="3008313" cy="1162050"/>
          </a:xfrm>
          <a:prstGeom prst="rect">
            <a:avLst/>
          </a:prstGeom>
        </p:spPr>
        <p:txBody>
          <a:bodyPr anchor="b">
            <a:normAutofit/>
          </a:bodyPr>
          <a:lstStyle>
            <a:lvl1pPr algn="l">
              <a:defRPr sz="1800" b="1" cap="all" spc="300" baseline="0">
                <a:solidFill>
                  <a:schemeClr val="accent1"/>
                </a:solidFill>
              </a:defRPr>
            </a:lvl1pPr>
          </a:lstStyle>
          <a:p>
            <a:r>
              <a:rPr lang="fr-FR" dirty="0"/>
              <a:t>Cliquez pour écrire le titre de la formation</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hasCustomPrompt="1"/>
          </p:nvPr>
        </p:nvSpPr>
        <p:spPr>
          <a:xfrm>
            <a:off x="457200" y="1435100"/>
            <a:ext cx="3008313" cy="1633859"/>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écrire le titre du module</a:t>
            </a:r>
          </a:p>
          <a:p>
            <a:pPr lvl="0"/>
            <a:endParaRPr lang="fr-FR" dirty="0"/>
          </a:p>
        </p:txBody>
      </p:sp>
      <p:sp>
        <p:nvSpPr>
          <p:cNvPr id="7" name="Espace réservé du numéro de diapositive 6"/>
          <p:cNvSpPr>
            <a:spLocks noGrp="1"/>
          </p:cNvSpPr>
          <p:nvPr>
            <p:ph type="sldNum" sz="quarter" idx="12"/>
          </p:nvPr>
        </p:nvSpPr>
        <p:spPr/>
        <p:txBody>
          <a:bodyPr/>
          <a:lstStyle/>
          <a:p>
            <a:fld id="{0E20677E-E8F1-47BD-BF05-929092F75220}" type="slidenum">
              <a:rPr lang="fr-FR" smtClean="0"/>
              <a:pPr/>
              <a:t>‹N°›</a:t>
            </a:fld>
            <a:endParaRPr lang="fr-FR"/>
          </a:p>
        </p:txBody>
      </p:sp>
      <p:sp>
        <p:nvSpPr>
          <p:cNvPr id="8" name="Espace réservé du texte 3"/>
          <p:cNvSpPr>
            <a:spLocks noGrp="1"/>
          </p:cNvSpPr>
          <p:nvPr>
            <p:ph type="body" sz="half" idx="13" hasCustomPrompt="1"/>
          </p:nvPr>
        </p:nvSpPr>
        <p:spPr>
          <a:xfrm>
            <a:off x="467544" y="5805264"/>
            <a:ext cx="3008313" cy="360040"/>
          </a:xfrm>
        </p:spPr>
        <p:txBody>
          <a:bodyPr/>
          <a:lstStyle>
            <a:lvl1pPr marL="0" indent="0">
              <a:buNone/>
              <a:defRPr sz="12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écrire le nom du formateur</a:t>
            </a:r>
          </a:p>
          <a:p>
            <a:pPr lvl="0"/>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0E20677E-E8F1-47BD-BF05-929092F75220}" type="slidenum">
              <a:rPr lang="fr-FR" smtClean="0"/>
              <a:pPr/>
              <a:t>‹N°›</a:t>
            </a:fld>
            <a:endParaRPr lang="fr-FR"/>
          </a:p>
        </p:txBody>
      </p:sp>
      <p:sp>
        <p:nvSpPr>
          <p:cNvPr id="7" name="Titre 6"/>
          <p:cNvSpPr>
            <a:spLocks noGrp="1"/>
          </p:cNvSpPr>
          <p:nvPr>
            <p:ph type="title" hasCustomPrompt="1"/>
          </p:nvPr>
        </p:nvSpPr>
        <p:spPr>
          <a:xfrm>
            <a:off x="457200" y="274638"/>
            <a:ext cx="8229600" cy="1143000"/>
          </a:xfrm>
          <a:prstGeom prst="rect">
            <a:avLst/>
          </a:prstGeom>
        </p:spPr>
        <p:txBody>
          <a:bodyPr/>
          <a:lstStyle>
            <a:lvl1pPr>
              <a:defRPr sz="2400" cap="all" spc="300" baseline="0">
                <a:solidFill>
                  <a:schemeClr val="accent1"/>
                </a:solidFill>
              </a:defRPr>
            </a:lvl1pPr>
          </a:lstStyle>
          <a:p>
            <a:r>
              <a:rPr lang="fr-FR" dirty="0"/>
              <a:t>Cliquez pour écrire le titre de la page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6"/>
          <p:cNvSpPr>
            <a:spLocks noGrp="1"/>
          </p:cNvSpPr>
          <p:nvPr>
            <p:ph type="sldNum" sz="quarter" idx="12"/>
          </p:nvPr>
        </p:nvSpPr>
        <p:spPr/>
        <p:txBody>
          <a:bodyPr/>
          <a:lstStyle/>
          <a:p>
            <a:fld id="{0E20677E-E8F1-47BD-BF05-929092F75220}" type="slidenum">
              <a:rPr lang="fr-FR" smtClean="0"/>
              <a:pPr/>
              <a:t>‹N°›</a:t>
            </a:fld>
            <a:endParaRPr lang="fr-FR"/>
          </a:p>
        </p:txBody>
      </p:sp>
      <p:sp>
        <p:nvSpPr>
          <p:cNvPr id="8" name="Titre 7"/>
          <p:cNvSpPr>
            <a:spLocks noGrp="1"/>
          </p:cNvSpPr>
          <p:nvPr>
            <p:ph type="title"/>
          </p:nvPr>
        </p:nvSpPr>
        <p:spPr>
          <a:xfrm>
            <a:off x="457200" y="274638"/>
            <a:ext cx="8229600" cy="1143000"/>
          </a:xfrm>
          <a:prstGeom prst="rect">
            <a:avLst/>
          </a:prstGeom>
        </p:spPr>
        <p:txBody>
          <a:bodyPr/>
          <a:lstStyle>
            <a:lvl1pPr>
              <a:defRPr sz="2400" cap="all" spc="300" baseline="0">
                <a:solidFill>
                  <a:schemeClr val="accent1"/>
                </a:solidFill>
              </a:defRPr>
            </a:lvl1pPr>
          </a:lstStyle>
          <a:p>
            <a:r>
              <a:rPr lang="fr-FR" dirty="0"/>
              <a:t>Cliquez pour modifier le style du titre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0E20677E-E8F1-47BD-BF05-929092F75220}" type="slidenum">
              <a:rPr lang="fr-FR" smtClean="0"/>
              <a:pPr/>
              <a:t>‹N°›</a:t>
            </a:fld>
            <a:endParaRPr lang="fr-FR"/>
          </a:p>
        </p:txBody>
      </p:sp>
      <p:sp>
        <p:nvSpPr>
          <p:cNvPr id="6" name="Titre 5"/>
          <p:cNvSpPr>
            <a:spLocks noGrp="1"/>
          </p:cNvSpPr>
          <p:nvPr>
            <p:ph type="title"/>
          </p:nvPr>
        </p:nvSpPr>
        <p:spPr>
          <a:xfrm>
            <a:off x="457200" y="274638"/>
            <a:ext cx="8229600" cy="1143000"/>
          </a:xfrm>
          <a:prstGeom prst="rect">
            <a:avLst/>
          </a:prstGeom>
        </p:spPr>
        <p:txBody>
          <a:bodyPr/>
          <a:lstStyle>
            <a:lvl1pPr>
              <a:defRPr sz="2400" cap="all" spc="300" baseline="0">
                <a:solidFill>
                  <a:schemeClr val="accent1"/>
                </a:solidFill>
              </a:defRPr>
            </a:lvl1pPr>
          </a:lstStyle>
          <a:p>
            <a:r>
              <a:rPr lang="fr-FR" dirty="0"/>
              <a:t>Cliquez pour modifier le style du titre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4800600"/>
            <a:ext cx="5486400" cy="566738"/>
          </a:xfrm>
          <a:prstGeom prst="rect">
            <a:avLst/>
          </a:prstGeom>
        </p:spPr>
        <p:txBody>
          <a:bodyPr anchor="b"/>
          <a:lstStyle>
            <a:lvl1pPr algn="l">
              <a:defRPr sz="2000" b="1"/>
            </a:lvl1pPr>
          </a:lstStyle>
          <a:p>
            <a:r>
              <a:rPr lang="fr-FR" dirty="0"/>
              <a:t>Cliquez pour écrire le titre de l’image</a:t>
            </a:r>
          </a:p>
        </p:txBody>
      </p:sp>
      <p:sp>
        <p:nvSpPr>
          <p:cNvPr id="3" name="Espace réservé pour une image  2"/>
          <p:cNvSpPr>
            <a:spLocks noGrp="1"/>
          </p:cNvSpPr>
          <p:nvPr>
            <p:ph type="pic" idx="1"/>
          </p:nvPr>
        </p:nvSpPr>
        <p:spPr>
          <a:xfrm>
            <a:off x="1792288" y="612775"/>
            <a:ext cx="5486400" cy="4114800"/>
          </a:xfrm>
          <a:ln w="38100" cap="sq" cmpd="sng">
            <a:solidFill>
              <a:schemeClr val="accent1"/>
            </a:solidFill>
            <a:prstDash val="solid"/>
          </a:ln>
          <a:effectLst>
            <a:outerShdw blurRad="50800" dist="50800" dir="5400000" sx="1000" sy="1000" algn="ctr" rotWithShape="0">
              <a:srgbClr val="000000"/>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hasCustomPrompt="1"/>
          </p:nvPr>
        </p:nvSpPr>
        <p:spPr>
          <a:xfrm>
            <a:off x="1792288" y="5367338"/>
            <a:ext cx="5486400"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écrire la légende de l’image</a:t>
            </a:r>
          </a:p>
        </p:txBody>
      </p:sp>
      <p:sp>
        <p:nvSpPr>
          <p:cNvPr id="7" name="Espace réservé du numéro de diapositive 6"/>
          <p:cNvSpPr>
            <a:spLocks noGrp="1"/>
          </p:cNvSpPr>
          <p:nvPr>
            <p:ph type="sldNum" sz="quarter" idx="12"/>
          </p:nvPr>
        </p:nvSpPr>
        <p:spPr/>
        <p:txBody>
          <a:bodyPr/>
          <a:lstStyle/>
          <a:p>
            <a:fld id="{0E20677E-E8F1-47BD-BF05-929092F7522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E20677E-E8F1-47BD-BF05-929092F7522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ernière">
    <p:spTree>
      <p:nvGrpSpPr>
        <p:cNvPr id="1" name=""/>
        <p:cNvGrpSpPr/>
        <p:nvPr/>
      </p:nvGrpSpPr>
      <p:grpSpPr>
        <a:xfrm>
          <a:off x="0" y="0"/>
          <a:ext cx="0" cy="0"/>
          <a:chOff x="0" y="0"/>
          <a:chExt cx="0" cy="0"/>
        </a:xfrm>
      </p:grpSpPr>
      <p:grpSp>
        <p:nvGrpSpPr>
          <p:cNvPr id="2" name="Groupe 14"/>
          <p:cNvGrpSpPr/>
          <p:nvPr userDrawn="1"/>
        </p:nvGrpSpPr>
        <p:grpSpPr>
          <a:xfrm>
            <a:off x="1403648" y="2276872"/>
            <a:ext cx="7128792" cy="2232248"/>
            <a:chOff x="1403648" y="2348880"/>
            <a:chExt cx="7128792" cy="2232248"/>
          </a:xfrm>
        </p:grpSpPr>
        <p:sp>
          <p:nvSpPr>
            <p:cNvPr id="7" name="ZoneTexte 6"/>
            <p:cNvSpPr txBox="1"/>
            <p:nvPr userDrawn="1"/>
          </p:nvSpPr>
          <p:spPr>
            <a:xfrm>
              <a:off x="3851920" y="2348880"/>
              <a:ext cx="4680520" cy="1384995"/>
            </a:xfrm>
            <a:prstGeom prst="rect">
              <a:avLst/>
            </a:prstGeom>
            <a:noFill/>
          </p:spPr>
          <p:txBody>
            <a:bodyPr wrap="square" rtlCol="0">
              <a:spAutoFit/>
            </a:bodyPr>
            <a:lstStyle/>
            <a:p>
              <a:r>
                <a:rPr lang="fr-FR" sz="1200" b="1" dirty="0">
                  <a:latin typeface="+mj-lt"/>
                </a:rPr>
                <a:t>Institut d’anthropologie clinique</a:t>
              </a:r>
            </a:p>
            <a:p>
              <a:pPr marL="0" marR="0" indent="0" algn="l" defTabSz="914400" rtl="0" eaLnBrk="1" fontAlgn="base" latinLnBrk="0" hangingPunct="1">
                <a:lnSpc>
                  <a:spcPct val="100000"/>
                </a:lnSpc>
                <a:spcBef>
                  <a:spcPct val="0"/>
                </a:spcBef>
                <a:spcAft>
                  <a:spcPct val="0"/>
                </a:spcAft>
                <a:buClrTx/>
                <a:buSzTx/>
                <a:buFontTx/>
                <a:buNone/>
                <a:tabLst/>
                <a:defRPr/>
              </a:pPr>
              <a:r>
                <a:rPr lang="fr-FR" sz="1200" kern="0" dirty="0">
                  <a:solidFill>
                    <a:schemeClr val="tx2"/>
                  </a:solidFill>
                  <a:latin typeface="Trebuchet MS" charset="0"/>
                  <a:ea typeface="ＭＳ Ｐゴシック" pitchFamily="34" charset="-128"/>
                  <a:cs typeface="+mn-cs"/>
                </a:rPr>
                <a:t>29 chemin des C</a:t>
              </a:r>
              <a:r>
                <a:rPr lang="fr-FR" altLang="ja-JP" sz="1200" kern="0" dirty="0">
                  <a:solidFill>
                    <a:schemeClr val="tx2"/>
                  </a:solidFill>
                  <a:latin typeface="Trebuchet MS" charset="0"/>
                  <a:ea typeface="ＭＳ Ｐゴシック" charset="-128"/>
                </a:rPr>
                <a:t>ôtes de </a:t>
              </a:r>
              <a:r>
                <a:rPr lang="fr-FR" altLang="ja-JP" sz="1200" kern="0" dirty="0" err="1">
                  <a:solidFill>
                    <a:schemeClr val="tx2"/>
                  </a:solidFill>
                  <a:latin typeface="Trebuchet MS" charset="0"/>
                  <a:ea typeface="ＭＳ Ｐゴシック" charset="-128"/>
                </a:rPr>
                <a:t>Pech</a:t>
              </a:r>
              <a:r>
                <a:rPr lang="fr-FR" altLang="ja-JP" sz="1200" kern="0" dirty="0">
                  <a:solidFill>
                    <a:schemeClr val="tx2"/>
                  </a:solidFill>
                  <a:latin typeface="Trebuchet MS" charset="0"/>
                  <a:ea typeface="ＭＳ Ｐゴシック" charset="-128"/>
                </a:rPr>
                <a:t> David —</a:t>
              </a:r>
              <a:r>
                <a:rPr lang="fr-FR" altLang="ja-JP" sz="1200" kern="0" baseline="0" dirty="0">
                  <a:solidFill>
                    <a:schemeClr val="tx2"/>
                  </a:solidFill>
                  <a:latin typeface="Trebuchet MS" charset="0"/>
                  <a:ea typeface="ＭＳ Ｐゴシック" charset="-128"/>
                </a:rPr>
                <a:t> </a:t>
              </a:r>
              <a:r>
                <a:rPr lang="fr-FR" altLang="ja-JP" sz="1200" kern="0" dirty="0">
                  <a:solidFill>
                    <a:schemeClr val="tx2"/>
                  </a:solidFill>
                  <a:latin typeface="Trebuchet MS" charset="0"/>
                  <a:ea typeface="ＭＳ Ｐゴシック" charset="-128"/>
                </a:rPr>
                <a:t>31400 Toulouse </a:t>
              </a:r>
            </a:p>
            <a:p>
              <a:pPr marL="0" marR="0" indent="0" algn="l" defTabSz="914400" rtl="0" eaLnBrk="1" fontAlgn="base" latinLnBrk="0" hangingPunct="1">
                <a:lnSpc>
                  <a:spcPct val="100000"/>
                </a:lnSpc>
                <a:spcBef>
                  <a:spcPct val="0"/>
                </a:spcBef>
                <a:spcAft>
                  <a:spcPct val="0"/>
                </a:spcAft>
                <a:buClrTx/>
                <a:buSzTx/>
                <a:buFontTx/>
                <a:buNone/>
                <a:tabLst/>
                <a:defRPr/>
              </a:pPr>
              <a:r>
                <a:rPr lang="fr-FR" altLang="ja-JP" sz="1200" kern="0" dirty="0">
                  <a:solidFill>
                    <a:schemeClr val="tx2"/>
                  </a:solidFill>
                  <a:latin typeface="Trebuchet MS" charset="0"/>
                  <a:ea typeface="ＭＳ Ｐゴシック" charset="-128"/>
                </a:rPr>
                <a:t>iac@i-ac.fr  — 05 62 17 20 86 — www.i-ac.fr</a:t>
              </a:r>
              <a:endParaRPr lang="fr-FR" sz="1200" dirty="0">
                <a:latin typeface="+mj-lt"/>
              </a:endParaRPr>
            </a:p>
            <a:p>
              <a:pPr>
                <a:spcBef>
                  <a:spcPts val="600"/>
                </a:spcBef>
                <a:spcAft>
                  <a:spcPts val="600"/>
                </a:spcAft>
              </a:pPr>
              <a:r>
                <a:rPr lang="fr-FR" sz="1400" dirty="0">
                  <a:solidFill>
                    <a:schemeClr val="accent1"/>
                  </a:solidFill>
                  <a:latin typeface="+mj-lt"/>
                </a:rPr>
                <a:t>ORGANISME DE FORMATION</a:t>
              </a:r>
            </a:p>
            <a:p>
              <a:r>
                <a:rPr lang="fr-FR" sz="1200" dirty="0">
                  <a:latin typeface="+mj-lt"/>
                </a:rPr>
                <a:t>SIRET 827 757 477 00019 - APE 8559A</a:t>
              </a:r>
            </a:p>
            <a:p>
              <a:r>
                <a:rPr lang="fr-FR" sz="1200" dirty="0">
                  <a:latin typeface="+mj-lt"/>
                </a:rPr>
                <a:t>Prestataire de formation 76310860731 - ODPC 5644</a:t>
              </a:r>
            </a:p>
          </p:txBody>
        </p:sp>
        <p:pic>
          <p:nvPicPr>
            <p:cNvPr id="6" name="Image 5" descr="LOGO IAC 2019 RVB.png"/>
            <p:cNvPicPr>
              <a:picLocks noChangeAspect="1"/>
            </p:cNvPicPr>
            <p:nvPr userDrawn="1"/>
          </p:nvPicPr>
          <p:blipFill>
            <a:blip r:embed="rId2" cstate="print"/>
            <a:stretch>
              <a:fillRect/>
            </a:stretch>
          </p:blipFill>
          <p:spPr>
            <a:xfrm>
              <a:off x="1403648" y="2670612"/>
              <a:ext cx="1800000" cy="1802540"/>
            </a:xfrm>
            <a:prstGeom prst="rect">
              <a:avLst/>
            </a:prstGeom>
          </p:spPr>
        </p:pic>
        <p:cxnSp>
          <p:nvCxnSpPr>
            <p:cNvPr id="9" name="Connecteur droit 8"/>
            <p:cNvCxnSpPr/>
            <p:nvPr userDrawn="1"/>
          </p:nvCxnSpPr>
          <p:spPr bwMode="auto">
            <a:xfrm>
              <a:off x="3275856" y="3537048"/>
              <a:ext cx="5040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Connecteur droit 10"/>
            <p:cNvCxnSpPr/>
            <p:nvPr userDrawn="1"/>
          </p:nvCxnSpPr>
          <p:spPr bwMode="auto">
            <a:xfrm>
              <a:off x="3779912" y="2421128"/>
              <a:ext cx="0" cy="216000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Image 12" descr="LOGOS CERTIF 2.jpg"/>
            <p:cNvPicPr>
              <a:picLocks noChangeAspect="1"/>
            </p:cNvPicPr>
            <p:nvPr userDrawn="1"/>
          </p:nvPicPr>
          <p:blipFill>
            <a:blip r:embed="rId3" cstate="print"/>
            <a:stretch>
              <a:fillRect/>
            </a:stretch>
          </p:blipFill>
          <p:spPr>
            <a:xfrm>
              <a:off x="3923928" y="3819365"/>
              <a:ext cx="4320000" cy="761763"/>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611560" y="6237313"/>
            <a:ext cx="4536504" cy="360039"/>
          </a:xfrm>
          <a:prstGeom prst="rect">
            <a:avLst/>
          </a:prstGeom>
        </p:spPr>
        <p:txBody>
          <a:bodyPr/>
          <a:lstStyle/>
          <a:p>
            <a:fld id="{F11B5CFE-77A3-4740-90EC-7A636FDBA828}" type="datetime1">
              <a:rPr lang="fr-FR" smtClean="0"/>
              <a:t>17/06/2021</a:t>
            </a:fld>
            <a:endParaRPr lang="fr-FR"/>
          </a:p>
        </p:txBody>
      </p:sp>
      <p:sp>
        <p:nvSpPr>
          <p:cNvPr id="9" name="Espace réservé du numéro de diapositive 8"/>
          <p:cNvSpPr>
            <a:spLocks noGrp="1"/>
          </p:cNvSpPr>
          <p:nvPr>
            <p:ph type="sldNum" sz="quarter" idx="12"/>
          </p:nvPr>
        </p:nvSpPr>
        <p:spPr/>
        <p:txBody>
          <a:bodyPr/>
          <a:lstStyle/>
          <a:p>
            <a:fld id="{0E20677E-E8F1-47BD-BF05-929092F7522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67544" y="1600200"/>
            <a:ext cx="8219256"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1764704" y="3501008"/>
            <a:ext cx="79208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20677E-E8F1-47BD-BF05-929092F75220}" type="slidenum">
              <a:rPr lang="fr-FR" smtClean="0"/>
              <a:pPr/>
              <a:t>‹N°›</a:t>
            </a:fld>
            <a:endParaRPr lang="fr-FR"/>
          </a:p>
        </p:txBody>
      </p:sp>
      <p:sp>
        <p:nvSpPr>
          <p:cNvPr id="8" name="Rectangle 5"/>
          <p:cNvSpPr txBox="1">
            <a:spLocks noChangeArrowheads="1"/>
          </p:cNvSpPr>
          <p:nvPr userDrawn="1"/>
        </p:nvSpPr>
        <p:spPr bwMode="auto">
          <a:xfrm>
            <a:off x="8419801" y="6241876"/>
            <a:ext cx="616695" cy="571500"/>
          </a:xfrm>
          <a:prstGeom prst="rect">
            <a:avLst/>
          </a:prstGeom>
          <a:noFill/>
          <a:ln w="9525">
            <a:noFill/>
            <a:miter lim="800000"/>
            <a:headEnd/>
            <a:tailEnd/>
          </a:ln>
          <a:effectLst/>
        </p:spPr>
        <p:txBody>
          <a:bodyPr anchor="ctr"/>
          <a:lstStyle>
            <a:lvl1pPr algn="ctr">
              <a:defRPr sz="1400">
                <a:latin typeface="Trebuchet MS" pitchFamily="34" charset="0"/>
              </a:defRPr>
            </a:lvl1pPr>
          </a:lstStyle>
          <a:p>
            <a:pPr eaLnBrk="0" hangingPunct="0">
              <a:tabLst>
                <a:tab pos="5287963" algn="l"/>
              </a:tabLst>
              <a:defRPr/>
            </a:pPr>
            <a:fld id="{AEA01DAE-CE42-4BF9-ACDB-A2215BCF5637}" type="slidenum">
              <a:rPr lang="fr-FR" sz="1200" b="1" i="1" smtClean="0">
                <a:solidFill>
                  <a:schemeClr val="accent1"/>
                </a:solidFill>
                <a:ea typeface="ＭＳ Ｐゴシック" charset="0"/>
                <a:cs typeface="ＭＳ Ｐゴシック" charset="0"/>
              </a:rPr>
              <a:pPr eaLnBrk="0" hangingPunct="0">
                <a:tabLst>
                  <a:tab pos="5287963" algn="l"/>
                </a:tabLst>
                <a:defRPr/>
              </a:pPr>
              <a:t>‹N°›</a:t>
            </a:fld>
            <a:endParaRPr lang="fr-FR" sz="1200" b="1" i="1" dirty="0">
              <a:solidFill>
                <a:schemeClr val="accent1"/>
              </a:solidFill>
              <a:ea typeface="+mn-ea"/>
              <a:cs typeface="ＭＳ Ｐゴシック" charset="0"/>
            </a:endParaRPr>
          </a:p>
        </p:txBody>
      </p:sp>
      <p:pic>
        <p:nvPicPr>
          <p:cNvPr id="9" name="Image 8" descr="Fichier 1.png"/>
          <p:cNvPicPr>
            <a:picLocks noChangeAspect="1"/>
          </p:cNvPicPr>
          <p:nvPr userDrawn="1"/>
        </p:nvPicPr>
        <p:blipFill>
          <a:blip r:embed="rId15" cstate="print"/>
          <a:stretch>
            <a:fillRect/>
          </a:stretch>
        </p:blipFill>
        <p:spPr>
          <a:xfrm>
            <a:off x="7195665" y="6407571"/>
            <a:ext cx="1255670" cy="198000"/>
          </a:xfrm>
          <a:prstGeom prst="rect">
            <a:avLst/>
          </a:prstGeom>
        </p:spPr>
      </p:pic>
      <p:sp>
        <p:nvSpPr>
          <p:cNvPr id="11" name="ZoneTexte 10"/>
          <p:cNvSpPr txBox="1"/>
          <p:nvPr userDrawn="1"/>
        </p:nvSpPr>
        <p:spPr>
          <a:xfrm rot="16200000">
            <a:off x="-2341058" y="3429290"/>
            <a:ext cx="5256584" cy="215444"/>
          </a:xfrm>
          <a:prstGeom prst="rect">
            <a:avLst/>
          </a:prstGeom>
          <a:noFill/>
        </p:spPr>
        <p:txBody>
          <a:bodyPr wrap="square" rtlCol="0">
            <a:spAutoFit/>
          </a:bodyPr>
          <a:lstStyle/>
          <a:p>
            <a:r>
              <a:rPr lang="fr-FR" sz="800" b="1" dirty="0">
                <a:latin typeface="+mj-lt"/>
              </a:rPr>
              <a:t>Année – Titre formation – </a:t>
            </a:r>
            <a:r>
              <a:rPr lang="fr-FR" sz="800" b="1" dirty="0">
                <a:solidFill>
                  <a:schemeClr val="accent1"/>
                </a:solidFill>
                <a:latin typeface="+mj-lt"/>
              </a:rPr>
              <a:t>Titre module</a:t>
            </a:r>
          </a:p>
        </p:txBody>
      </p:sp>
    </p:spTree>
  </p:cSld>
  <p:clrMap bg1="lt1" tx1="dk1" bg2="lt2" tx2="dk2" accent1="accent1" accent2="accent2" accent3="accent3" accent4="accent4" accent5="accent5" accent6="accent6" hlink="hlink" folHlink="folHlink"/>
  <p:sldLayoutIdLst>
    <p:sldLayoutId id="2147483660" r:id="rId1"/>
    <p:sldLayoutId id="2147483656" r:id="rId2"/>
    <p:sldLayoutId id="2147483650" r:id="rId3"/>
    <p:sldLayoutId id="2147483652" r:id="rId4"/>
    <p:sldLayoutId id="2147483654" r:id="rId5"/>
    <p:sldLayoutId id="2147483657" r:id="rId6"/>
    <p:sldLayoutId id="2147483655" r:id="rId7"/>
    <p:sldLayoutId id="2147483661" r:id="rId8"/>
    <p:sldLayoutId id="2147483653" r:id="rId9"/>
    <p:sldLayoutId id="2147483658" r:id="rId10"/>
    <p:sldLayoutId id="2147483659" r:id="rId11"/>
    <p:sldLayoutId id="2147483651" r:id="rId12"/>
    <p:sldLayoutId id="2147483662" r:id="rId13"/>
  </p:sldLayoutIdLst>
  <p:hf sldNum="0" hdr="0" dt="0"/>
  <p:txStyles>
    <p:titleStyle>
      <a:lvl1pPr algn="ctr" defTabSz="914400" rtl="0" eaLnBrk="1" latinLnBrk="0" hangingPunct="1">
        <a:spcBef>
          <a:spcPct val="0"/>
        </a:spcBef>
        <a:buNone/>
        <a:defRPr sz="28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SzPct val="130000"/>
        <a:buFont typeface="Wingdings" pitchFamily="2" charset="2"/>
        <a:buChar char="§"/>
        <a:defRPr sz="2400" kern="1200">
          <a:solidFill>
            <a:schemeClr val="tx1"/>
          </a:solidFill>
          <a:latin typeface="+mj-lt"/>
          <a:ea typeface="+mn-ea"/>
          <a:cs typeface="+mn-cs"/>
        </a:defRPr>
      </a:lvl1pPr>
      <a:lvl2pPr marL="742950" indent="-285750" algn="l" defTabSz="914400" rtl="0" eaLnBrk="1" latinLnBrk="0" hangingPunct="1">
        <a:spcBef>
          <a:spcPct val="20000"/>
        </a:spcBef>
        <a:buClr>
          <a:schemeClr val="bg1"/>
        </a:buClr>
        <a:buSzPct val="130000"/>
        <a:buFont typeface="Wingdings" pitchFamily="2" charset="2"/>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Clr>
          <a:schemeClr val="bg1"/>
        </a:buClr>
        <a:buSzPct val="110000"/>
        <a:buFont typeface="Wingdings" pitchFamily="2" charset="2"/>
        <a:buChar char="§"/>
        <a:defRPr sz="1800" kern="1200">
          <a:solidFill>
            <a:schemeClr val="tx1"/>
          </a:solidFill>
          <a:latin typeface="+mj-lt"/>
          <a:ea typeface="+mn-ea"/>
          <a:cs typeface="+mn-cs"/>
        </a:defRPr>
      </a:lvl3pPr>
      <a:lvl4pPr marL="1600200" indent="-228600" algn="l" defTabSz="914400" rtl="0" eaLnBrk="1" latinLnBrk="0" hangingPunct="1">
        <a:spcBef>
          <a:spcPct val="20000"/>
        </a:spcBef>
        <a:buClr>
          <a:schemeClr val="bg1"/>
        </a:buClr>
        <a:buSzPct val="90000"/>
        <a:buFont typeface="Wingdings" pitchFamily="2" charset="2"/>
        <a:buChar char="§"/>
        <a:defRPr sz="1600" kern="1200">
          <a:solidFill>
            <a:schemeClr val="tx1"/>
          </a:solidFill>
          <a:latin typeface="+mj-lt"/>
          <a:ea typeface="+mn-ea"/>
          <a:cs typeface="+mn-cs"/>
        </a:defRPr>
      </a:lvl4pPr>
      <a:lvl5pPr marL="2057400" indent="-228600" algn="l" defTabSz="914400" rtl="0" eaLnBrk="1" latinLnBrk="0" hangingPunct="1">
        <a:spcBef>
          <a:spcPct val="20000"/>
        </a:spcBef>
        <a:buClr>
          <a:schemeClr val="bg1"/>
        </a:buClr>
        <a:buSzPct val="70000"/>
        <a:buFont typeface="Wingdings" pitchFamily="2" charset="2"/>
        <a:buChar char="§"/>
        <a:defRPr sz="1400" i="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Anthropologie Clinique de la parentalité</a:t>
            </a:r>
          </a:p>
        </p:txBody>
      </p:sp>
      <p:sp>
        <p:nvSpPr>
          <p:cNvPr id="9" name="Espace réservé du contenu 8"/>
          <p:cNvSpPr>
            <a:spLocks noGrp="1"/>
          </p:cNvSpPr>
          <p:nvPr>
            <p:ph sz="quarter" idx="10"/>
          </p:nvPr>
        </p:nvSpPr>
        <p:spPr/>
        <p:txBody>
          <a:bodyPr/>
          <a:lstStyle/>
          <a:p>
            <a:r>
              <a:rPr lang="fr-FR" b="1" dirty="0"/>
              <a:t>Une approche des troubles psychiques pour accompagner les parents </a:t>
            </a:r>
            <a:endParaRPr lang="fr-FR" dirty="0"/>
          </a:p>
          <a:p>
            <a:endParaRPr lang="fr-FR" dirty="0"/>
          </a:p>
        </p:txBody>
      </p:sp>
      <p:sp>
        <p:nvSpPr>
          <p:cNvPr id="10" name="Espace réservé du contenu 9"/>
          <p:cNvSpPr>
            <a:spLocks noGrp="1"/>
          </p:cNvSpPr>
          <p:nvPr>
            <p:ph sz="quarter" idx="11"/>
          </p:nvPr>
        </p:nvSpPr>
        <p:spPr/>
        <p:txBody>
          <a:bodyPr/>
          <a:lstStyle/>
          <a:p>
            <a:r>
              <a:rPr lang="fr-FR" sz="1400" dirty="0"/>
              <a:t>Serge Escots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BC08CB-B730-B94E-B2AA-D90EC1334BC8}"/>
              </a:ext>
            </a:extLst>
          </p:cNvPr>
          <p:cNvSpPr>
            <a:spLocks noGrp="1"/>
          </p:cNvSpPr>
          <p:nvPr>
            <p:ph type="title"/>
          </p:nvPr>
        </p:nvSpPr>
        <p:spPr/>
        <p:txBody>
          <a:bodyPr/>
          <a:lstStyle/>
          <a:p>
            <a:r>
              <a:rPr lang="fr-FR" altLang="fr-FR" dirty="0"/>
              <a:t>Deux conceptions opposées du pathologique </a:t>
            </a:r>
            <a:endParaRPr lang="fr-FR" dirty="0"/>
          </a:p>
        </p:txBody>
      </p:sp>
      <p:sp>
        <p:nvSpPr>
          <p:cNvPr id="3" name="Espace réservé du contenu 2">
            <a:extLst>
              <a:ext uri="{FF2B5EF4-FFF2-40B4-BE49-F238E27FC236}">
                <a16:creationId xmlns:a16="http://schemas.microsoft.com/office/drawing/2014/main" id="{B8C98080-8B1E-C94D-94EA-E135A32CF048}"/>
              </a:ext>
            </a:extLst>
          </p:cNvPr>
          <p:cNvSpPr>
            <a:spLocks noGrp="1"/>
          </p:cNvSpPr>
          <p:nvPr>
            <p:ph idx="1"/>
          </p:nvPr>
        </p:nvSpPr>
        <p:spPr/>
        <p:txBody>
          <a:bodyPr/>
          <a:lstStyle/>
          <a:p>
            <a:r>
              <a:rPr lang="fr-FR" altLang="fr-FR" dirty="0"/>
              <a:t>Soit un écart, un accident, par rapport à la santé (normalité)</a:t>
            </a:r>
          </a:p>
          <a:p>
            <a:r>
              <a:rPr lang="fr-FR" altLang="fr-FR" dirty="0">
                <a:ea typeface="ＭＳ Ｐゴシック" panose="020B0600070205080204" pitchFamily="34" charset="-128"/>
              </a:rPr>
              <a:t>Soit un comportement humain sous une forme excessive</a:t>
            </a:r>
            <a:endParaRPr lang="fr-FR" altLang="fr-FR" sz="4000" dirty="0">
              <a:ea typeface="ＭＳ Ｐゴシック" panose="020B0600070205080204" pitchFamily="34" charset="-128"/>
            </a:endParaRPr>
          </a:p>
          <a:p>
            <a:endParaRPr lang="fr-FR" dirty="0"/>
          </a:p>
        </p:txBody>
      </p:sp>
      <p:sp>
        <p:nvSpPr>
          <p:cNvPr id="5" name="Espace réservé du texte 4">
            <a:extLst>
              <a:ext uri="{FF2B5EF4-FFF2-40B4-BE49-F238E27FC236}">
                <a16:creationId xmlns:a16="http://schemas.microsoft.com/office/drawing/2014/main" id="{5B6490BB-14A9-F74C-A9F4-A8652F8AA08A}"/>
              </a:ext>
            </a:extLst>
          </p:cNvPr>
          <p:cNvSpPr>
            <a:spLocks noGrp="1"/>
          </p:cNvSpPr>
          <p:nvPr>
            <p:ph type="body" sz="half" idx="13"/>
          </p:nvPr>
        </p:nvSpPr>
        <p:spPr/>
        <p:txBody>
          <a:bodyPr/>
          <a:lstStyle/>
          <a:p>
            <a:endParaRPr lang="fr-FR"/>
          </a:p>
        </p:txBody>
      </p:sp>
    </p:spTree>
    <p:extLst>
      <p:ext uri="{BB962C8B-B14F-4D97-AF65-F5344CB8AC3E}">
        <p14:creationId xmlns:p14="http://schemas.microsoft.com/office/powerpoint/2010/main" val="2494543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871F1A9-1EF3-7845-ADAD-CC75C0E35CF8}"/>
              </a:ext>
            </a:extLst>
          </p:cNvPr>
          <p:cNvSpPr>
            <a:spLocks noGrp="1"/>
          </p:cNvSpPr>
          <p:nvPr>
            <p:ph type="title"/>
          </p:nvPr>
        </p:nvSpPr>
        <p:spPr/>
        <p:txBody>
          <a:bodyPr/>
          <a:lstStyle/>
          <a:p>
            <a:r>
              <a:rPr lang="fr-FR" dirty="0">
                <a:latin typeface="Trebuchet MS" charset="0"/>
              </a:rPr>
              <a:t>Psychopathologie : </a:t>
            </a:r>
            <a:br>
              <a:rPr lang="fr-FR" dirty="0">
                <a:latin typeface="Trebuchet MS" charset="0"/>
              </a:rPr>
            </a:br>
            <a:r>
              <a:rPr lang="fr-FR" dirty="0">
                <a:latin typeface="Trebuchet MS" charset="0"/>
              </a:rPr>
              <a:t>normal et pathologique, première conception</a:t>
            </a:r>
            <a:endParaRPr lang="fr-FR" dirty="0"/>
          </a:p>
        </p:txBody>
      </p:sp>
      <p:sp>
        <p:nvSpPr>
          <p:cNvPr id="5" name="ZoneTexte 4">
            <a:extLst>
              <a:ext uri="{FF2B5EF4-FFF2-40B4-BE49-F238E27FC236}">
                <a16:creationId xmlns:a16="http://schemas.microsoft.com/office/drawing/2014/main" id="{CC767680-5339-DA43-AEAF-285FFB56DBB7}"/>
              </a:ext>
            </a:extLst>
          </p:cNvPr>
          <p:cNvSpPr txBox="1"/>
          <p:nvPr/>
        </p:nvSpPr>
        <p:spPr>
          <a:xfrm>
            <a:off x="3944679" y="2732567"/>
            <a:ext cx="184731" cy="369332"/>
          </a:xfrm>
          <a:prstGeom prst="rect">
            <a:avLst/>
          </a:prstGeom>
          <a:noFill/>
        </p:spPr>
        <p:txBody>
          <a:bodyPr wrap="none" rtlCol="0">
            <a:spAutoFit/>
          </a:bodyPr>
          <a:lstStyle/>
          <a:p>
            <a:endParaRPr lang="fr-FR" dirty="0"/>
          </a:p>
        </p:txBody>
      </p:sp>
      <p:sp>
        <p:nvSpPr>
          <p:cNvPr id="7" name="Espace réservé du contenu 1">
            <a:extLst>
              <a:ext uri="{FF2B5EF4-FFF2-40B4-BE49-F238E27FC236}">
                <a16:creationId xmlns:a16="http://schemas.microsoft.com/office/drawing/2014/main" id="{BF5D7C53-A2B7-A341-B8EF-ABC87F9B9255}"/>
              </a:ext>
            </a:extLst>
          </p:cNvPr>
          <p:cNvSpPr txBox="1">
            <a:spLocks/>
          </p:cNvSpPr>
          <p:nvPr/>
        </p:nvSpPr>
        <p:spPr>
          <a:xfrm>
            <a:off x="972716" y="2061292"/>
            <a:ext cx="7127676" cy="4031560"/>
          </a:xfrm>
          <a:prstGeom prst="rect">
            <a:avLst/>
          </a:prstGeom>
          <a:ln w="38100">
            <a:solidFill>
              <a:schemeClr val="accent2"/>
            </a:solidFill>
          </a:ln>
        </p:spPr>
        <p:txBody>
          <a:bodyPr vert="horz" lIns="91440" tIns="45720" rIns="91440" bIns="45720" rtlCol="0">
            <a:normAutofit fontScale="25000" lnSpcReduction="20000"/>
          </a:bodyPr>
          <a:lstStyle>
            <a:lvl1pPr marL="342900" indent="-342900" algn="l" defTabSz="914400" rtl="0" eaLnBrk="1" latinLnBrk="0" hangingPunct="1">
              <a:spcBef>
                <a:spcPct val="20000"/>
              </a:spcBef>
              <a:buClr>
                <a:schemeClr val="accent1"/>
              </a:buClr>
              <a:buSzPct val="130000"/>
              <a:buFont typeface="Wingdings" pitchFamily="2" charset="2"/>
              <a:buChar char="§"/>
              <a:defRPr sz="2400" kern="1200">
                <a:solidFill>
                  <a:schemeClr val="tx1"/>
                </a:solidFill>
                <a:latin typeface="+mj-lt"/>
                <a:ea typeface="+mn-ea"/>
                <a:cs typeface="+mn-cs"/>
              </a:defRPr>
            </a:lvl1pPr>
            <a:lvl2pPr marL="742950" indent="-285750" algn="l" defTabSz="914400" rtl="0" eaLnBrk="1" latinLnBrk="0" hangingPunct="1">
              <a:spcBef>
                <a:spcPct val="20000"/>
              </a:spcBef>
              <a:buClr>
                <a:schemeClr val="bg1"/>
              </a:buClr>
              <a:buSzPct val="130000"/>
              <a:buFont typeface="Wingdings" pitchFamily="2" charset="2"/>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Clr>
                <a:schemeClr val="bg1"/>
              </a:buClr>
              <a:buSzPct val="110000"/>
              <a:buFont typeface="Wingdings" pitchFamily="2" charset="2"/>
              <a:buChar char="§"/>
              <a:defRPr sz="1800" kern="1200">
                <a:solidFill>
                  <a:schemeClr val="tx1"/>
                </a:solidFill>
                <a:latin typeface="+mj-lt"/>
                <a:ea typeface="+mn-ea"/>
                <a:cs typeface="+mn-cs"/>
              </a:defRPr>
            </a:lvl3pPr>
            <a:lvl4pPr marL="1600200" indent="-228600" algn="l" defTabSz="914400" rtl="0" eaLnBrk="1" latinLnBrk="0" hangingPunct="1">
              <a:spcBef>
                <a:spcPct val="20000"/>
              </a:spcBef>
              <a:buClr>
                <a:schemeClr val="bg1"/>
              </a:buClr>
              <a:buSzPct val="90000"/>
              <a:buFont typeface="Wingdings" pitchFamily="2" charset="2"/>
              <a:buChar char="§"/>
              <a:defRPr sz="1600" kern="1200">
                <a:solidFill>
                  <a:schemeClr val="tx1"/>
                </a:solidFill>
                <a:latin typeface="+mj-lt"/>
                <a:ea typeface="+mn-ea"/>
                <a:cs typeface="+mn-cs"/>
              </a:defRPr>
            </a:lvl4pPr>
            <a:lvl5pPr marL="2057400" indent="-228600" algn="l" defTabSz="914400" rtl="0" eaLnBrk="1" latinLnBrk="0" hangingPunct="1">
              <a:spcBef>
                <a:spcPct val="20000"/>
              </a:spcBef>
              <a:buClr>
                <a:schemeClr val="bg1"/>
              </a:buClr>
              <a:buSzPct val="70000"/>
              <a:buFont typeface="Wingdings" pitchFamily="2" charset="2"/>
              <a:buChar char="§"/>
              <a:defRPr sz="1400" i="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fr-FR" dirty="0"/>
          </a:p>
          <a:p>
            <a:pPr marL="0" indent="0">
              <a:buNone/>
            </a:pPr>
            <a:r>
              <a:rPr lang="fr-FR" dirty="0"/>
              <a:t>				</a:t>
            </a:r>
          </a:p>
          <a:p>
            <a:pPr marL="0" indent="0">
              <a:buNone/>
            </a:pPr>
            <a:r>
              <a:rPr lang="fr-FR" sz="4100" dirty="0"/>
              <a:t>				</a:t>
            </a:r>
          </a:p>
          <a:p>
            <a:pPr marL="0" indent="0">
              <a:buNone/>
            </a:pPr>
            <a:r>
              <a:rPr lang="fr-FR" sz="4100" dirty="0"/>
              <a:t>				</a:t>
            </a:r>
            <a:r>
              <a:rPr lang="fr-FR" sz="9600" dirty="0" err="1"/>
              <a:t>Thymopathies</a:t>
            </a:r>
            <a:endParaRPr lang="fr-FR" sz="9600" dirty="0"/>
          </a:p>
          <a:p>
            <a:pPr marL="0" indent="0">
              <a:buNone/>
            </a:pPr>
            <a:r>
              <a:rPr lang="fr-FR" sz="4100" dirty="0"/>
              <a:t>				</a:t>
            </a:r>
          </a:p>
          <a:p>
            <a:pPr marL="0" indent="0">
              <a:buNone/>
            </a:pPr>
            <a:r>
              <a:rPr lang="fr-FR" sz="4100" dirty="0"/>
              <a:t>				</a:t>
            </a:r>
          </a:p>
          <a:p>
            <a:pPr marL="0" indent="0">
              <a:buNone/>
            </a:pPr>
            <a:r>
              <a:rPr lang="fr-FR" sz="4100" dirty="0"/>
              <a:t>				</a:t>
            </a:r>
          </a:p>
          <a:p>
            <a:pPr marL="0" indent="0">
              <a:buNone/>
            </a:pPr>
            <a:endParaRPr lang="fr-FR" sz="4100" dirty="0"/>
          </a:p>
          <a:p>
            <a:pPr marL="0" indent="0">
              <a:spcBef>
                <a:spcPts val="1000"/>
              </a:spcBef>
              <a:spcAft>
                <a:spcPts val="1000"/>
              </a:spcAft>
              <a:buNone/>
            </a:pPr>
            <a:r>
              <a:rPr lang="fr-FR" sz="4100" dirty="0"/>
              <a:t>				</a:t>
            </a:r>
            <a:r>
              <a:rPr lang="fr-FR" sz="9600" dirty="0"/>
              <a:t>Perversion</a:t>
            </a:r>
          </a:p>
          <a:p>
            <a:pPr marL="0" indent="0">
              <a:buNone/>
            </a:pPr>
            <a:r>
              <a:rPr lang="fr-FR" sz="4100" dirty="0"/>
              <a:t>	</a:t>
            </a:r>
            <a:r>
              <a:rPr lang="fr-FR" sz="9600" dirty="0"/>
              <a:t>Normal</a:t>
            </a:r>
            <a:endParaRPr lang="fr-FR" sz="4100" dirty="0"/>
          </a:p>
          <a:p>
            <a:pPr marL="0" indent="0">
              <a:spcBef>
                <a:spcPts val="1000"/>
              </a:spcBef>
              <a:spcAft>
                <a:spcPts val="1000"/>
              </a:spcAft>
              <a:buNone/>
            </a:pPr>
            <a:r>
              <a:rPr lang="fr-FR" sz="4100" dirty="0"/>
              <a:t>				</a:t>
            </a:r>
            <a:r>
              <a:rPr lang="fr-FR" sz="9600" dirty="0"/>
              <a:t>Névrose</a:t>
            </a:r>
          </a:p>
          <a:p>
            <a:pPr marL="0" indent="0">
              <a:buNone/>
            </a:pPr>
            <a:endParaRPr lang="fr-FR" sz="4100" dirty="0"/>
          </a:p>
          <a:p>
            <a:pPr marL="0" indent="0">
              <a:buNone/>
            </a:pPr>
            <a:endParaRPr lang="fr-FR" sz="4100" dirty="0"/>
          </a:p>
          <a:p>
            <a:pPr marL="0" indent="0">
              <a:buNone/>
            </a:pPr>
            <a:r>
              <a:rPr lang="fr-FR" sz="4100" dirty="0"/>
              <a:t>				</a:t>
            </a:r>
          </a:p>
          <a:p>
            <a:pPr marL="0" indent="0">
              <a:spcBef>
                <a:spcPts val="1000"/>
              </a:spcBef>
              <a:spcAft>
                <a:spcPts val="1000"/>
              </a:spcAft>
              <a:buNone/>
            </a:pPr>
            <a:r>
              <a:rPr lang="fr-FR" sz="4100" dirty="0"/>
              <a:t>				</a:t>
            </a:r>
            <a:r>
              <a:rPr lang="fr-FR" sz="9600" dirty="0"/>
              <a:t>Psychose</a:t>
            </a:r>
          </a:p>
          <a:p>
            <a:pPr marL="0" indent="0">
              <a:buNone/>
            </a:pPr>
            <a:endParaRPr lang="fr-FR" sz="4100" dirty="0"/>
          </a:p>
          <a:p>
            <a:pPr marL="0" indent="0">
              <a:buNone/>
            </a:pPr>
            <a:r>
              <a:rPr lang="fr-FR" sz="4100" dirty="0"/>
              <a:t>				</a:t>
            </a:r>
          </a:p>
          <a:p>
            <a:endParaRPr lang="fr-FR" dirty="0"/>
          </a:p>
          <a:p>
            <a:endParaRPr lang="fr-FR" dirty="0"/>
          </a:p>
          <a:p>
            <a:endParaRPr lang="fr-FR" dirty="0"/>
          </a:p>
        </p:txBody>
      </p:sp>
      <p:sp>
        <p:nvSpPr>
          <p:cNvPr id="8" name="Forme libre 7">
            <a:extLst>
              <a:ext uri="{FF2B5EF4-FFF2-40B4-BE49-F238E27FC236}">
                <a16:creationId xmlns:a16="http://schemas.microsoft.com/office/drawing/2014/main" id="{97BE3353-7C19-BF43-A93B-76AFCE446B5F}"/>
              </a:ext>
            </a:extLst>
          </p:cNvPr>
          <p:cNvSpPr/>
          <p:nvPr/>
        </p:nvSpPr>
        <p:spPr>
          <a:xfrm>
            <a:off x="1113114" y="3027021"/>
            <a:ext cx="5475110" cy="1698123"/>
          </a:xfrm>
          <a:custGeom>
            <a:avLst/>
            <a:gdLst>
              <a:gd name="connsiteX0" fmla="*/ 0 w 501686"/>
              <a:gd name="connsiteY0" fmla="*/ 2617746 h 2617746"/>
              <a:gd name="connsiteX1" fmla="*/ 313554 w 501686"/>
              <a:gd name="connsiteY1" fmla="*/ 720477 h 2617746"/>
              <a:gd name="connsiteX2" fmla="*/ 438975 w 501686"/>
              <a:gd name="connsiteY2" fmla="*/ 14881 h 2617746"/>
              <a:gd name="connsiteX3" fmla="*/ 501686 w 501686"/>
              <a:gd name="connsiteY3" fmla="*/ 1284954 h 2617746"/>
            </a:gdLst>
            <a:ahLst/>
            <a:cxnLst>
              <a:cxn ang="0">
                <a:pos x="connsiteX0" y="connsiteY0"/>
              </a:cxn>
              <a:cxn ang="0">
                <a:pos x="connsiteX1" y="connsiteY1"/>
              </a:cxn>
              <a:cxn ang="0">
                <a:pos x="connsiteX2" y="connsiteY2"/>
              </a:cxn>
              <a:cxn ang="0">
                <a:pos x="connsiteX3" y="connsiteY3"/>
              </a:cxn>
            </a:cxnLst>
            <a:rect l="l" t="t" r="r" b="b"/>
            <a:pathLst>
              <a:path w="501686" h="2617746">
                <a:moveTo>
                  <a:pt x="0" y="2617746"/>
                </a:moveTo>
                <a:cubicBezTo>
                  <a:pt x="120196" y="1886017"/>
                  <a:pt x="240392" y="1154288"/>
                  <a:pt x="313554" y="720477"/>
                </a:cubicBezTo>
                <a:cubicBezTo>
                  <a:pt x="386716" y="286666"/>
                  <a:pt x="407620" y="-79198"/>
                  <a:pt x="438975" y="14881"/>
                </a:cubicBezTo>
                <a:cubicBezTo>
                  <a:pt x="470330" y="108960"/>
                  <a:pt x="501686" y="1284954"/>
                  <a:pt x="501686" y="1284954"/>
                </a:cubicBezTo>
              </a:path>
            </a:pathLst>
          </a:custGeom>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pitchFamily="1" charset="0"/>
            </a:endParaRPr>
          </a:p>
        </p:txBody>
      </p:sp>
      <p:cxnSp>
        <p:nvCxnSpPr>
          <p:cNvPr id="9" name="Connecteur droit 8">
            <a:extLst>
              <a:ext uri="{FF2B5EF4-FFF2-40B4-BE49-F238E27FC236}">
                <a16:creationId xmlns:a16="http://schemas.microsoft.com/office/drawing/2014/main" id="{96722A63-A13F-024A-88D1-3412AC7E8E44}"/>
              </a:ext>
            </a:extLst>
          </p:cNvPr>
          <p:cNvCxnSpPr/>
          <p:nvPr/>
        </p:nvCxnSpPr>
        <p:spPr bwMode="auto">
          <a:xfrm>
            <a:off x="4211960" y="2060404"/>
            <a:ext cx="0" cy="4032448"/>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10" name="Connecteur droit 9">
            <a:extLst>
              <a:ext uri="{FF2B5EF4-FFF2-40B4-BE49-F238E27FC236}">
                <a16:creationId xmlns:a16="http://schemas.microsoft.com/office/drawing/2014/main" id="{26B919C6-475F-3A4F-99DA-5159DBFD2D5B}"/>
              </a:ext>
            </a:extLst>
          </p:cNvPr>
          <p:cNvCxnSpPr/>
          <p:nvPr/>
        </p:nvCxnSpPr>
        <p:spPr bwMode="auto">
          <a:xfrm>
            <a:off x="4572000" y="3140968"/>
            <a:ext cx="3240360" cy="0"/>
          </a:xfrm>
          <a:prstGeom prst="line">
            <a:avLst/>
          </a:prstGeom>
          <a:solidFill>
            <a:schemeClr val="accent1"/>
          </a:solidFill>
          <a:ln w="38100" cap="flat" cmpd="sng" algn="ctr">
            <a:solidFill>
              <a:schemeClr val="accent2"/>
            </a:solidFill>
            <a:prstDash val="dash"/>
            <a:round/>
            <a:headEnd type="none" w="med" len="med"/>
            <a:tailEnd type="none" w="med" len="med"/>
          </a:ln>
          <a:effectLst/>
        </p:spPr>
      </p:cxnSp>
      <p:cxnSp>
        <p:nvCxnSpPr>
          <p:cNvPr id="11" name="Connecteur droit 10">
            <a:extLst>
              <a:ext uri="{FF2B5EF4-FFF2-40B4-BE49-F238E27FC236}">
                <a16:creationId xmlns:a16="http://schemas.microsoft.com/office/drawing/2014/main" id="{4703BE0B-D7F3-FA4D-B0F8-18AC610E0DF1}"/>
              </a:ext>
            </a:extLst>
          </p:cNvPr>
          <p:cNvCxnSpPr/>
          <p:nvPr/>
        </p:nvCxnSpPr>
        <p:spPr bwMode="auto">
          <a:xfrm>
            <a:off x="4499992" y="5013176"/>
            <a:ext cx="3240360" cy="0"/>
          </a:xfrm>
          <a:prstGeom prst="line">
            <a:avLst/>
          </a:prstGeom>
          <a:solidFill>
            <a:schemeClr val="accent1"/>
          </a:solidFill>
          <a:ln w="38100" cap="flat" cmpd="sng" algn="ctr">
            <a:solidFill>
              <a:schemeClr val="accent2"/>
            </a:solidFill>
            <a:prstDash val="dash"/>
            <a:round/>
            <a:headEnd type="none" w="med" len="med"/>
            <a:tailEnd type="none" w="med" len="med"/>
          </a:ln>
          <a:effectLst/>
        </p:spPr>
      </p:cxnSp>
      <p:cxnSp>
        <p:nvCxnSpPr>
          <p:cNvPr id="12" name="Connecteur droit 11">
            <a:extLst>
              <a:ext uri="{FF2B5EF4-FFF2-40B4-BE49-F238E27FC236}">
                <a16:creationId xmlns:a16="http://schemas.microsoft.com/office/drawing/2014/main" id="{AFA1062F-1E7E-4845-B198-D3D454981400}"/>
              </a:ext>
            </a:extLst>
          </p:cNvPr>
          <p:cNvCxnSpPr/>
          <p:nvPr/>
        </p:nvCxnSpPr>
        <p:spPr bwMode="auto">
          <a:xfrm>
            <a:off x="4572000" y="4077072"/>
            <a:ext cx="3240360" cy="0"/>
          </a:xfrm>
          <a:prstGeom prst="line">
            <a:avLst/>
          </a:prstGeom>
          <a:solidFill>
            <a:schemeClr val="accent1"/>
          </a:solidFill>
          <a:ln w="38100" cap="flat" cmpd="sng" algn="ctr">
            <a:solidFill>
              <a:schemeClr val="accent2"/>
            </a:solidFill>
            <a:prstDash val="dash"/>
            <a:round/>
            <a:headEnd type="none" w="med" len="med"/>
            <a:tailEnd type="none" w="med" len="med"/>
          </a:ln>
          <a:effectLst/>
        </p:spPr>
      </p:cxnSp>
    </p:spTree>
    <p:extLst>
      <p:ext uri="{BB962C8B-B14F-4D97-AF65-F5344CB8AC3E}">
        <p14:creationId xmlns:p14="http://schemas.microsoft.com/office/powerpoint/2010/main" val="3949669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69115F9-1AC3-9C4B-9F38-228691986E66}"/>
              </a:ext>
            </a:extLst>
          </p:cNvPr>
          <p:cNvSpPr>
            <a:spLocks noGrp="1"/>
          </p:cNvSpPr>
          <p:nvPr>
            <p:ph sz="half" idx="1"/>
          </p:nvPr>
        </p:nvSpPr>
        <p:spPr/>
        <p:txBody>
          <a:bodyPr/>
          <a:lstStyle/>
          <a:p>
            <a:r>
              <a:rPr lang="fr-FR" altLang="fr-FR" dirty="0">
                <a:ea typeface="ＭＳ Ｐゴシック" panose="020B0600070205080204" pitchFamily="34" charset="-128"/>
              </a:rPr>
              <a:t>La phénoménologie dégage dans tout comportement une forme d</a:t>
            </a:r>
            <a:r>
              <a:rPr lang="fr-CH" altLang="fr-FR" dirty="0">
                <a:ea typeface="ＭＳ Ｐゴシック" panose="020B0600070205080204" pitchFamily="34" charset="-128"/>
              </a:rPr>
              <a:t>’</a:t>
            </a:r>
            <a:r>
              <a:rPr lang="fr-FR" altLang="ja-JP" dirty="0">
                <a:ea typeface="ＭＳ Ｐゴシック" panose="020B0600070205080204" pitchFamily="34" charset="-128"/>
              </a:rPr>
              <a:t>être au monde : un comportement pathologique est perçu comme une manifestation excessive d’une possibilité humaine d’exister.</a:t>
            </a:r>
            <a:r>
              <a:rPr lang="fr-FR" altLang="ja-JP" sz="2000" dirty="0">
                <a:ea typeface="ＭＳ Ｐゴシック" panose="020B0600070205080204" pitchFamily="34" charset="-128"/>
              </a:rPr>
              <a:t> </a:t>
            </a:r>
            <a:endParaRPr lang="fr-FR" altLang="fr-FR" sz="3600" dirty="0">
              <a:ea typeface="ＭＳ Ｐゴシック" panose="020B0600070205080204" pitchFamily="34" charset="-128"/>
            </a:endParaRPr>
          </a:p>
          <a:p>
            <a:endParaRPr lang="fr-FR" dirty="0"/>
          </a:p>
        </p:txBody>
      </p:sp>
      <p:sp>
        <p:nvSpPr>
          <p:cNvPr id="3" name="Espace réservé du contenu 2">
            <a:extLst>
              <a:ext uri="{FF2B5EF4-FFF2-40B4-BE49-F238E27FC236}">
                <a16:creationId xmlns:a16="http://schemas.microsoft.com/office/drawing/2014/main" id="{92C97245-0F1A-144A-B8A3-755C8AED3C1D}"/>
              </a:ext>
            </a:extLst>
          </p:cNvPr>
          <p:cNvSpPr>
            <a:spLocks noGrp="1"/>
          </p:cNvSpPr>
          <p:nvPr>
            <p:ph sz="half" idx="2"/>
          </p:nvPr>
        </p:nvSpPr>
        <p:spPr/>
        <p:txBody>
          <a:bodyPr/>
          <a:lstStyle/>
          <a:p>
            <a:r>
              <a:rPr lang="fr-FR" altLang="fr-FR" dirty="0">
                <a:ea typeface="ＭＳ Ｐゴシック" panose="020B0600070205080204" pitchFamily="34" charset="-128"/>
              </a:rPr>
              <a:t>Selon Freud, l’</a:t>
            </a:r>
            <a:r>
              <a:rPr lang="fr-FR" altLang="ja-JP" dirty="0">
                <a:ea typeface="ＭＳ Ｐゴシック" panose="020B0600070205080204" pitchFamily="34" charset="-128"/>
              </a:rPr>
              <a:t>étude du pathologique permet de mieux comprendre la santé de l</a:t>
            </a:r>
            <a:r>
              <a:rPr lang="fr-CH" altLang="fr-FR" dirty="0">
                <a:ea typeface="ＭＳ Ｐゴシック" panose="020B0600070205080204" pitchFamily="34" charset="-128"/>
              </a:rPr>
              <a:t>’</a:t>
            </a:r>
            <a:r>
              <a:rPr lang="fr-FR" altLang="ja-JP" dirty="0">
                <a:ea typeface="ＭＳ Ｐゴシック" panose="020B0600070205080204" pitchFamily="34" charset="-128"/>
              </a:rPr>
              <a:t>homme. Exemple : l’hystérie et l’art, l’obsessionnel et le religieux, les troubles narcissiques et le moi, etc.</a:t>
            </a:r>
            <a:endParaRPr lang="fr-FR" altLang="fr-FR" dirty="0">
              <a:ea typeface="ＭＳ Ｐゴシック" panose="020B0600070205080204" pitchFamily="34" charset="-128"/>
            </a:endParaRPr>
          </a:p>
          <a:p>
            <a:endParaRPr lang="fr-FR" dirty="0"/>
          </a:p>
        </p:txBody>
      </p:sp>
      <p:sp>
        <p:nvSpPr>
          <p:cNvPr id="4" name="Titre 3">
            <a:extLst>
              <a:ext uri="{FF2B5EF4-FFF2-40B4-BE49-F238E27FC236}">
                <a16:creationId xmlns:a16="http://schemas.microsoft.com/office/drawing/2014/main" id="{5C2E2107-500C-A143-89C1-CC0EAACA9C12}"/>
              </a:ext>
            </a:extLst>
          </p:cNvPr>
          <p:cNvSpPr>
            <a:spLocks noGrp="1"/>
          </p:cNvSpPr>
          <p:nvPr>
            <p:ph type="title"/>
          </p:nvPr>
        </p:nvSpPr>
        <p:spPr/>
        <p:txBody>
          <a:bodyPr/>
          <a:lstStyle/>
          <a:p>
            <a:r>
              <a:rPr lang="fr-FR" altLang="fr-FR" dirty="0">
                <a:ea typeface="ＭＳ Ｐゴシック" panose="020B0600070205080204" pitchFamily="34" charset="-128"/>
              </a:rPr>
              <a:t>Apport de la phénoménologie et de la psychanalyse à la seconde conception du pathologique</a:t>
            </a:r>
            <a:br>
              <a:rPr lang="fr-FR" altLang="fr-FR" sz="3200" dirty="0">
                <a:ea typeface="ＭＳ Ｐゴシック" panose="020B0600070205080204" pitchFamily="34" charset="-128"/>
              </a:rPr>
            </a:br>
            <a:endParaRPr lang="fr-FR" dirty="0"/>
          </a:p>
        </p:txBody>
      </p:sp>
    </p:spTree>
    <p:extLst>
      <p:ext uri="{BB962C8B-B14F-4D97-AF65-F5344CB8AC3E}">
        <p14:creationId xmlns:p14="http://schemas.microsoft.com/office/powerpoint/2010/main" val="2143189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508437-86DA-1946-AB03-3CD8D45C4763}"/>
              </a:ext>
            </a:extLst>
          </p:cNvPr>
          <p:cNvSpPr>
            <a:spLocks noGrp="1"/>
          </p:cNvSpPr>
          <p:nvPr>
            <p:ph type="title"/>
          </p:nvPr>
        </p:nvSpPr>
        <p:spPr/>
        <p:txBody>
          <a:bodyPr/>
          <a:lstStyle/>
          <a:p>
            <a:r>
              <a:rPr lang="fr-FR" dirty="0"/>
              <a:t>... Et sémiotique de l’anthropologie</a:t>
            </a:r>
          </a:p>
        </p:txBody>
      </p:sp>
      <p:sp>
        <p:nvSpPr>
          <p:cNvPr id="3" name="Espace réservé du texte 2">
            <a:extLst>
              <a:ext uri="{FF2B5EF4-FFF2-40B4-BE49-F238E27FC236}">
                <a16:creationId xmlns:a16="http://schemas.microsoft.com/office/drawing/2014/main" id="{2BFCA200-3AF5-6F4B-A1FE-9C19DF91D149}"/>
              </a:ext>
            </a:extLst>
          </p:cNvPr>
          <p:cNvSpPr>
            <a:spLocks noGrp="1"/>
          </p:cNvSpPr>
          <p:nvPr>
            <p:ph type="body" idx="1"/>
          </p:nvPr>
        </p:nvSpPr>
        <p:spPr/>
        <p:txBody>
          <a:bodyPr/>
          <a:lstStyle/>
          <a:p>
            <a:r>
              <a:rPr lang="fr-FR" dirty="0"/>
              <a:t>Une conception anthropologique de la psychopathologie...</a:t>
            </a:r>
          </a:p>
        </p:txBody>
      </p:sp>
    </p:spTree>
    <p:extLst>
      <p:ext uri="{BB962C8B-B14F-4D97-AF65-F5344CB8AC3E}">
        <p14:creationId xmlns:p14="http://schemas.microsoft.com/office/powerpoint/2010/main" val="3615336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7BA157-5257-DA40-949B-21E98EDC991E}"/>
              </a:ext>
            </a:extLst>
          </p:cNvPr>
          <p:cNvSpPr>
            <a:spLocks noGrp="1"/>
          </p:cNvSpPr>
          <p:nvPr>
            <p:ph type="title"/>
          </p:nvPr>
        </p:nvSpPr>
        <p:spPr/>
        <p:txBody>
          <a:bodyPr>
            <a:normAutofit fontScale="90000"/>
          </a:bodyPr>
          <a:lstStyle/>
          <a:p>
            <a:r>
              <a:rPr lang="fr-FR" dirty="0"/>
              <a:t>Ernst Cassirer (1874-1945) et la philosophie de la culture</a:t>
            </a:r>
          </a:p>
        </p:txBody>
      </p:sp>
      <p:sp>
        <p:nvSpPr>
          <p:cNvPr id="4" name="Espace réservé du texte 3">
            <a:extLst>
              <a:ext uri="{FF2B5EF4-FFF2-40B4-BE49-F238E27FC236}">
                <a16:creationId xmlns:a16="http://schemas.microsoft.com/office/drawing/2014/main" id="{3288A00F-596D-E84C-A488-FB25C20C4B98}"/>
              </a:ext>
            </a:extLst>
          </p:cNvPr>
          <p:cNvSpPr>
            <a:spLocks noGrp="1"/>
          </p:cNvSpPr>
          <p:nvPr>
            <p:ph type="body" sz="half" idx="2"/>
          </p:nvPr>
        </p:nvSpPr>
        <p:spPr>
          <a:xfrm>
            <a:off x="566737" y="5116512"/>
            <a:ext cx="3008313" cy="769764"/>
          </a:xfrm>
        </p:spPr>
        <p:txBody>
          <a:bodyPr/>
          <a:lstStyle/>
          <a:p>
            <a:r>
              <a:rPr lang="fr-FR" sz="2000" dirty="0"/>
              <a:t>La culture comme mode de donation de sens</a:t>
            </a:r>
          </a:p>
          <a:p>
            <a:endParaRPr lang="fr-FR" dirty="0"/>
          </a:p>
        </p:txBody>
      </p:sp>
      <p:pic>
        <p:nvPicPr>
          <p:cNvPr id="6" name="Espace réservé du contenu 5">
            <a:extLst>
              <a:ext uri="{FF2B5EF4-FFF2-40B4-BE49-F238E27FC236}">
                <a16:creationId xmlns:a16="http://schemas.microsoft.com/office/drawing/2014/main" id="{A0176F82-500D-3E4C-98EC-1B9230259226}"/>
              </a:ext>
            </a:extLst>
          </p:cNvPr>
          <p:cNvPicPr>
            <a:picLocks noGrp="1" noChangeAspect="1"/>
          </p:cNvPicPr>
          <p:nvPr>
            <p:ph idx="1"/>
          </p:nvPr>
        </p:nvPicPr>
        <p:blipFill>
          <a:blip r:embed="rId2"/>
          <a:stretch>
            <a:fillRect/>
          </a:stretch>
        </p:blipFill>
        <p:spPr>
          <a:xfrm>
            <a:off x="3575050" y="1282700"/>
            <a:ext cx="5111750" cy="3833812"/>
          </a:xfrm>
          <a:prstGeom prst="rect">
            <a:avLst/>
          </a:prstGeom>
        </p:spPr>
      </p:pic>
      <p:pic>
        <p:nvPicPr>
          <p:cNvPr id="8" name="Image 7">
            <a:extLst>
              <a:ext uri="{FF2B5EF4-FFF2-40B4-BE49-F238E27FC236}">
                <a16:creationId xmlns:a16="http://schemas.microsoft.com/office/drawing/2014/main" id="{7595F8F1-F6A5-334E-8B9D-25E1165214E9}"/>
              </a:ext>
            </a:extLst>
          </p:cNvPr>
          <p:cNvPicPr>
            <a:picLocks noChangeAspect="1"/>
          </p:cNvPicPr>
          <p:nvPr/>
        </p:nvPicPr>
        <p:blipFill>
          <a:blip r:embed="rId3"/>
          <a:stretch>
            <a:fillRect/>
          </a:stretch>
        </p:blipFill>
        <p:spPr>
          <a:xfrm>
            <a:off x="715622" y="1615835"/>
            <a:ext cx="2491467" cy="3167542"/>
          </a:xfrm>
          <a:prstGeom prst="rect">
            <a:avLst/>
          </a:prstGeom>
        </p:spPr>
      </p:pic>
      <p:sp>
        <p:nvSpPr>
          <p:cNvPr id="9" name="ZoneTexte 8">
            <a:extLst>
              <a:ext uri="{FF2B5EF4-FFF2-40B4-BE49-F238E27FC236}">
                <a16:creationId xmlns:a16="http://schemas.microsoft.com/office/drawing/2014/main" id="{813285E6-657B-6647-828F-2FF09991BB4E}"/>
              </a:ext>
            </a:extLst>
          </p:cNvPr>
          <p:cNvSpPr txBox="1"/>
          <p:nvPr/>
        </p:nvSpPr>
        <p:spPr>
          <a:xfrm>
            <a:off x="4034036" y="851032"/>
            <a:ext cx="4193777" cy="369332"/>
          </a:xfrm>
          <a:prstGeom prst="rect">
            <a:avLst/>
          </a:prstGeom>
          <a:noFill/>
        </p:spPr>
        <p:txBody>
          <a:bodyPr wrap="none" rtlCol="0">
            <a:spAutoFit/>
          </a:bodyPr>
          <a:lstStyle/>
          <a:p>
            <a:r>
              <a:rPr lang="fr-FR" dirty="0">
                <a:latin typeface="+mj-lt"/>
              </a:rPr>
              <a:t>La philosophie des formes symboliques</a:t>
            </a:r>
          </a:p>
        </p:txBody>
      </p:sp>
    </p:spTree>
    <p:extLst>
      <p:ext uri="{BB962C8B-B14F-4D97-AF65-F5344CB8AC3E}">
        <p14:creationId xmlns:p14="http://schemas.microsoft.com/office/powerpoint/2010/main" val="2536988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1A00AA8-3E99-6549-B637-AB8AE36222C2}"/>
              </a:ext>
            </a:extLst>
          </p:cNvPr>
          <p:cNvSpPr>
            <a:spLocks noGrp="1"/>
          </p:cNvSpPr>
          <p:nvPr>
            <p:ph idx="1"/>
          </p:nvPr>
        </p:nvSpPr>
        <p:spPr/>
        <p:txBody>
          <a:bodyPr/>
          <a:lstStyle/>
          <a:p>
            <a:pPr marL="342900" lvl="1" indent="-342900">
              <a:lnSpc>
                <a:spcPct val="90000"/>
              </a:lnSpc>
              <a:buClr>
                <a:schemeClr val="accent1"/>
              </a:buClr>
            </a:pPr>
            <a:r>
              <a:rPr lang="fr-FR" sz="2600" dirty="0">
                <a:cs typeface="Trebuchet MS"/>
              </a:rPr>
              <a:t>Qu’est-ce la culture ?</a:t>
            </a:r>
          </a:p>
          <a:p>
            <a:pPr marL="360000" lvl="2" indent="0">
              <a:lnSpc>
                <a:spcPct val="90000"/>
              </a:lnSpc>
              <a:buNone/>
            </a:pPr>
            <a:r>
              <a:rPr lang="fr-FR" i="1" dirty="0">
                <a:cs typeface="Trebuchet MS"/>
              </a:rPr>
              <a:t>Un ensemble de formes et d’activités symboliques. Un mode de donation de sens.</a:t>
            </a:r>
          </a:p>
          <a:p>
            <a:pPr marL="342900" lvl="1" indent="-342900">
              <a:lnSpc>
                <a:spcPct val="90000"/>
              </a:lnSpc>
              <a:buClr>
                <a:schemeClr val="accent1"/>
              </a:buClr>
            </a:pPr>
            <a:r>
              <a:rPr lang="fr-FR" sz="2600" dirty="0">
                <a:cs typeface="Trebuchet MS"/>
              </a:rPr>
              <a:t>Au travers de ses formes symboliques, une culture façonne :</a:t>
            </a:r>
          </a:p>
          <a:p>
            <a:pPr lvl="1">
              <a:lnSpc>
                <a:spcPct val="90000"/>
              </a:lnSpc>
            </a:pPr>
            <a:r>
              <a:rPr lang="fr-FR" sz="2400" dirty="0">
                <a:cs typeface="Trebuchet MS"/>
              </a:rPr>
              <a:t>Ce que l’on perçoit.</a:t>
            </a:r>
          </a:p>
          <a:p>
            <a:pPr lvl="1">
              <a:lnSpc>
                <a:spcPct val="90000"/>
              </a:lnSpc>
            </a:pPr>
            <a:r>
              <a:rPr lang="fr-FR" sz="2400" dirty="0">
                <a:cs typeface="Trebuchet MS"/>
              </a:rPr>
              <a:t>Ce que l’on ressent.</a:t>
            </a:r>
          </a:p>
          <a:p>
            <a:pPr lvl="1">
              <a:lnSpc>
                <a:spcPct val="90000"/>
              </a:lnSpc>
            </a:pPr>
            <a:r>
              <a:rPr lang="fr-FR" sz="2400" dirty="0">
                <a:cs typeface="Trebuchet MS"/>
              </a:rPr>
              <a:t>Ce que l’on croit.</a:t>
            </a:r>
          </a:p>
          <a:p>
            <a:pPr lvl="1">
              <a:lnSpc>
                <a:spcPct val="90000"/>
              </a:lnSpc>
            </a:pPr>
            <a:r>
              <a:rPr lang="fr-FR" sz="2400" dirty="0">
                <a:cs typeface="Trebuchet MS"/>
              </a:rPr>
              <a:t>À quoi l’on se conforme.</a:t>
            </a:r>
          </a:p>
          <a:p>
            <a:pPr>
              <a:lnSpc>
                <a:spcPct val="90000"/>
              </a:lnSpc>
              <a:buFont typeface="Wingdings" charset="2"/>
              <a:buChar char="§"/>
            </a:pPr>
            <a:r>
              <a:rPr lang="fr-FR" sz="2600" dirty="0">
                <a:cs typeface="Trebuchet MS"/>
              </a:rPr>
              <a:t>Un écueil : notre façonnement nous est transparent.</a:t>
            </a:r>
          </a:p>
        </p:txBody>
      </p:sp>
      <p:sp>
        <p:nvSpPr>
          <p:cNvPr id="3" name="Titre 2">
            <a:extLst>
              <a:ext uri="{FF2B5EF4-FFF2-40B4-BE49-F238E27FC236}">
                <a16:creationId xmlns:a16="http://schemas.microsoft.com/office/drawing/2014/main" id="{C5C9A8B2-4FE1-2249-A7EF-8F8086782173}"/>
              </a:ext>
            </a:extLst>
          </p:cNvPr>
          <p:cNvSpPr>
            <a:spLocks noGrp="1"/>
          </p:cNvSpPr>
          <p:nvPr>
            <p:ph type="title"/>
          </p:nvPr>
        </p:nvSpPr>
        <p:spPr/>
        <p:txBody>
          <a:bodyPr/>
          <a:lstStyle/>
          <a:p>
            <a:r>
              <a:rPr lang="fr-FR" dirty="0">
                <a:latin typeface="Trebuchet MS" charset="0"/>
              </a:rPr>
              <a:t>Culture comme mode de donation de sens</a:t>
            </a:r>
            <a:endParaRPr lang="fr-FR" dirty="0"/>
          </a:p>
        </p:txBody>
      </p:sp>
    </p:spTree>
    <p:extLst>
      <p:ext uri="{BB962C8B-B14F-4D97-AF65-F5344CB8AC3E}">
        <p14:creationId xmlns:p14="http://schemas.microsoft.com/office/powerpoint/2010/main" val="1691823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EED2EA6-8189-0D49-A0CD-8448744C95D1}"/>
              </a:ext>
            </a:extLst>
          </p:cNvPr>
          <p:cNvSpPr>
            <a:spLocks noGrp="1"/>
          </p:cNvSpPr>
          <p:nvPr>
            <p:ph type="title"/>
          </p:nvPr>
        </p:nvSpPr>
        <p:spPr>
          <a:xfrm>
            <a:off x="323528" y="274638"/>
            <a:ext cx="8363272" cy="1143000"/>
          </a:xfrm>
        </p:spPr>
        <p:txBody>
          <a:bodyPr/>
          <a:lstStyle/>
          <a:p>
            <a:r>
              <a:rPr lang="fr-FR" dirty="0">
                <a:latin typeface="Trebuchet MS" charset="0"/>
              </a:rPr>
              <a:t>Structure anthropologique et clinique simplifiée</a:t>
            </a:r>
            <a:br>
              <a:rPr lang="fr-FR" dirty="0">
                <a:solidFill>
                  <a:schemeClr val="tx2"/>
                </a:solidFill>
                <a:latin typeface="Trebuchet MS" charset="0"/>
              </a:rPr>
            </a:br>
            <a:endParaRPr lang="fr-FR" dirty="0"/>
          </a:p>
        </p:txBody>
      </p:sp>
      <p:graphicFrame>
        <p:nvGraphicFramePr>
          <p:cNvPr id="4" name="Tableau 3">
            <a:extLst>
              <a:ext uri="{FF2B5EF4-FFF2-40B4-BE49-F238E27FC236}">
                <a16:creationId xmlns:a16="http://schemas.microsoft.com/office/drawing/2014/main" id="{F41A7CAB-2067-3646-8AA5-DE55A2684E97}"/>
              </a:ext>
            </a:extLst>
          </p:cNvPr>
          <p:cNvGraphicFramePr>
            <a:graphicFrameLocks noGrp="1"/>
          </p:cNvGraphicFramePr>
          <p:nvPr>
            <p:extLst>
              <p:ext uri="{D42A27DB-BD31-4B8C-83A1-F6EECF244321}">
                <p14:modId xmlns:p14="http://schemas.microsoft.com/office/powerpoint/2010/main" val="56392871"/>
              </p:ext>
            </p:extLst>
          </p:nvPr>
        </p:nvGraphicFramePr>
        <p:xfrm>
          <a:off x="445157" y="2384882"/>
          <a:ext cx="8219257" cy="1656185"/>
        </p:xfrm>
        <a:graphic>
          <a:graphicData uri="http://schemas.openxmlformats.org/drawingml/2006/table">
            <a:tbl>
              <a:tblPr firstRow="1" bandRow="1">
                <a:tableStyleId>{5C22544A-7EE6-4342-B048-85BDC9FD1C3A}</a:tableStyleId>
              </a:tblPr>
              <a:tblGrid>
                <a:gridCol w="1908042">
                  <a:extLst>
                    <a:ext uri="{9D8B030D-6E8A-4147-A177-3AD203B41FA5}">
                      <a16:colId xmlns:a16="http://schemas.microsoft.com/office/drawing/2014/main" val="20000"/>
                    </a:ext>
                  </a:extLst>
                </a:gridCol>
                <a:gridCol w="1548341">
                  <a:extLst>
                    <a:ext uri="{9D8B030D-6E8A-4147-A177-3AD203B41FA5}">
                      <a16:colId xmlns:a16="http://schemas.microsoft.com/office/drawing/2014/main" val="20001"/>
                    </a:ext>
                  </a:extLst>
                </a:gridCol>
                <a:gridCol w="1607267">
                  <a:extLst>
                    <a:ext uri="{9D8B030D-6E8A-4147-A177-3AD203B41FA5}">
                      <a16:colId xmlns:a16="http://schemas.microsoft.com/office/drawing/2014/main" val="20002"/>
                    </a:ext>
                  </a:extLst>
                </a:gridCol>
                <a:gridCol w="1619352">
                  <a:extLst>
                    <a:ext uri="{9D8B030D-6E8A-4147-A177-3AD203B41FA5}">
                      <a16:colId xmlns:a16="http://schemas.microsoft.com/office/drawing/2014/main" val="20003"/>
                    </a:ext>
                  </a:extLst>
                </a:gridCol>
                <a:gridCol w="1536255">
                  <a:extLst>
                    <a:ext uri="{9D8B030D-6E8A-4147-A177-3AD203B41FA5}">
                      <a16:colId xmlns:a16="http://schemas.microsoft.com/office/drawing/2014/main" val="20004"/>
                    </a:ext>
                  </a:extLst>
                </a:gridCol>
              </a:tblGrid>
              <a:tr h="1656185">
                <a:tc>
                  <a:txBody>
                    <a:bodyPr/>
                    <a:lstStyle/>
                    <a:p>
                      <a:pPr algn="ctr"/>
                      <a:r>
                        <a:rPr lang="fr-FR" sz="1400" dirty="0">
                          <a:solidFill>
                            <a:schemeClr val="accent3"/>
                          </a:solidFill>
                          <a:latin typeface="Trebuchet MS"/>
                          <a:cs typeface="Trebuchet MS"/>
                        </a:rPr>
                        <a:t>Dimensions</a:t>
                      </a:r>
                      <a:r>
                        <a:rPr lang="fr-FR" sz="1600" dirty="0">
                          <a:solidFill>
                            <a:schemeClr val="accent3"/>
                          </a:solidFill>
                          <a:latin typeface="Trebuchet MS"/>
                          <a:cs typeface="Trebuchet MS"/>
                        </a:rPr>
                        <a:t> </a:t>
                      </a:r>
                      <a:r>
                        <a:rPr lang="fr-FR" sz="1400" dirty="0">
                          <a:solidFill>
                            <a:schemeClr val="accent3"/>
                          </a:solidFill>
                          <a:latin typeface="Trebuchet MS"/>
                          <a:cs typeface="Trebuchet MS"/>
                        </a:rPr>
                        <a:t>anthropologiques</a:t>
                      </a:r>
                    </a:p>
                  </a:txBody>
                  <a:tcPr marL="70072" marR="70072" marT="35024" marB="35024" anchor="ctr">
                    <a:solidFill>
                      <a:schemeClr val="bg1"/>
                    </a:solidFill>
                  </a:tcPr>
                </a:tc>
                <a:tc>
                  <a:txBody>
                    <a:bodyPr/>
                    <a:lstStyle/>
                    <a:p>
                      <a:pPr algn="ctr"/>
                      <a:r>
                        <a:rPr lang="fr-FR" sz="1800" i="1" dirty="0">
                          <a:solidFill>
                            <a:schemeClr val="accent3"/>
                          </a:solidFill>
                          <a:latin typeface="Trebuchet MS"/>
                          <a:cs typeface="Trebuchet MS"/>
                        </a:rPr>
                        <a:t>Esthétique</a:t>
                      </a:r>
                    </a:p>
                  </a:txBody>
                  <a:tcPr marL="70072" marR="70072" marT="35024" marB="35024" anchor="ctr">
                    <a:solidFill>
                      <a:schemeClr val="bg1"/>
                    </a:solidFill>
                  </a:tcPr>
                </a:tc>
                <a:tc>
                  <a:txBody>
                    <a:bodyPr/>
                    <a:lstStyle/>
                    <a:p>
                      <a:pPr algn="ctr"/>
                      <a:r>
                        <a:rPr lang="fr-FR" sz="1800" i="1" dirty="0">
                          <a:solidFill>
                            <a:schemeClr val="accent3"/>
                          </a:solidFill>
                          <a:latin typeface="Trebuchet MS"/>
                          <a:cs typeface="Trebuchet MS"/>
                        </a:rPr>
                        <a:t>Technique</a:t>
                      </a:r>
                    </a:p>
                  </a:txBody>
                  <a:tcPr marL="70072" marR="70072" marT="35024" marB="35024" anchor="ctr">
                    <a:solidFill>
                      <a:schemeClr val="bg1"/>
                    </a:solidFill>
                  </a:tcPr>
                </a:tc>
                <a:tc>
                  <a:txBody>
                    <a:bodyPr/>
                    <a:lstStyle/>
                    <a:p>
                      <a:pPr algn="ctr"/>
                      <a:r>
                        <a:rPr lang="fr-FR" sz="1800" i="1" dirty="0">
                          <a:solidFill>
                            <a:schemeClr val="accent3"/>
                          </a:solidFill>
                          <a:latin typeface="Trebuchet MS"/>
                          <a:cs typeface="Trebuchet MS"/>
                        </a:rPr>
                        <a:t>Éthique</a:t>
                      </a:r>
                    </a:p>
                  </a:txBody>
                  <a:tcPr marL="70072" marR="70072" marT="35024" marB="35024" anchor="ctr">
                    <a:solidFill>
                      <a:schemeClr val="bg1"/>
                    </a:solidFill>
                  </a:tcPr>
                </a:tc>
                <a:tc>
                  <a:txBody>
                    <a:bodyPr/>
                    <a:lstStyle/>
                    <a:p>
                      <a:pPr algn="ctr"/>
                      <a:r>
                        <a:rPr lang="fr-FR" sz="1800" i="1" dirty="0">
                          <a:solidFill>
                            <a:schemeClr val="accent3"/>
                          </a:solidFill>
                          <a:latin typeface="Trebuchet MS"/>
                          <a:cs typeface="Trebuchet MS"/>
                        </a:rPr>
                        <a:t>Ethnique</a:t>
                      </a:r>
                    </a:p>
                  </a:txBody>
                  <a:tcPr marL="70072" marR="70072" marT="35024" marB="35024"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5" name="Tableau 4">
            <a:extLst>
              <a:ext uri="{FF2B5EF4-FFF2-40B4-BE49-F238E27FC236}">
                <a16:creationId xmlns:a16="http://schemas.microsoft.com/office/drawing/2014/main" id="{E78C8179-FBB3-6642-9C82-D86AF5D95ACB}"/>
              </a:ext>
            </a:extLst>
          </p:cNvPr>
          <p:cNvGraphicFramePr>
            <a:graphicFrameLocks noGrp="1"/>
          </p:cNvGraphicFramePr>
          <p:nvPr>
            <p:extLst>
              <p:ext uri="{D42A27DB-BD31-4B8C-83A1-F6EECF244321}">
                <p14:modId xmlns:p14="http://schemas.microsoft.com/office/powerpoint/2010/main" val="2812493465"/>
              </p:ext>
            </p:extLst>
          </p:nvPr>
        </p:nvGraphicFramePr>
        <p:xfrm>
          <a:off x="451870" y="4041068"/>
          <a:ext cx="8219257" cy="1656184"/>
        </p:xfrm>
        <a:graphic>
          <a:graphicData uri="http://schemas.openxmlformats.org/drawingml/2006/table">
            <a:tbl>
              <a:tblPr firstRow="1" bandRow="1">
                <a:tableStyleId>{5C22544A-7EE6-4342-B048-85BDC9FD1C3A}</a:tableStyleId>
              </a:tblPr>
              <a:tblGrid>
                <a:gridCol w="1908042">
                  <a:extLst>
                    <a:ext uri="{9D8B030D-6E8A-4147-A177-3AD203B41FA5}">
                      <a16:colId xmlns:a16="http://schemas.microsoft.com/office/drawing/2014/main" val="20000"/>
                    </a:ext>
                  </a:extLst>
                </a:gridCol>
                <a:gridCol w="1614497">
                  <a:extLst>
                    <a:ext uri="{9D8B030D-6E8A-4147-A177-3AD203B41FA5}">
                      <a16:colId xmlns:a16="http://schemas.microsoft.com/office/drawing/2014/main" val="20001"/>
                    </a:ext>
                  </a:extLst>
                </a:gridCol>
                <a:gridCol w="1541111">
                  <a:extLst>
                    <a:ext uri="{9D8B030D-6E8A-4147-A177-3AD203B41FA5}">
                      <a16:colId xmlns:a16="http://schemas.microsoft.com/office/drawing/2014/main" val="20002"/>
                    </a:ext>
                  </a:extLst>
                </a:gridCol>
                <a:gridCol w="1619352">
                  <a:extLst>
                    <a:ext uri="{9D8B030D-6E8A-4147-A177-3AD203B41FA5}">
                      <a16:colId xmlns:a16="http://schemas.microsoft.com/office/drawing/2014/main" val="20003"/>
                    </a:ext>
                  </a:extLst>
                </a:gridCol>
                <a:gridCol w="1536255">
                  <a:extLst>
                    <a:ext uri="{9D8B030D-6E8A-4147-A177-3AD203B41FA5}">
                      <a16:colId xmlns:a16="http://schemas.microsoft.com/office/drawing/2014/main" val="20004"/>
                    </a:ext>
                  </a:extLst>
                </a:gridCol>
              </a:tblGrid>
              <a:tr h="1656184">
                <a:tc>
                  <a:txBody>
                    <a:bodyPr/>
                    <a:lstStyle/>
                    <a:p>
                      <a:pPr algn="ctr"/>
                      <a:r>
                        <a:rPr lang="fr-FR" sz="1400" u="none" dirty="0">
                          <a:solidFill>
                            <a:schemeClr val="accent2"/>
                          </a:solidFill>
                          <a:latin typeface="Trebuchet MS"/>
                          <a:cs typeface="Trebuchet MS"/>
                        </a:rPr>
                        <a:t>Manifestations</a:t>
                      </a:r>
                    </a:p>
                    <a:p>
                      <a:pPr algn="ctr"/>
                      <a:r>
                        <a:rPr lang="fr-FR" sz="1400" u="none" spc="-10" baseline="0" dirty="0">
                          <a:solidFill>
                            <a:schemeClr val="accent2"/>
                          </a:solidFill>
                          <a:latin typeface="Trebuchet MS"/>
                          <a:cs typeface="Trebuchet MS"/>
                        </a:rPr>
                        <a:t>psychopathologiques</a:t>
                      </a:r>
                    </a:p>
                  </a:txBody>
                  <a:tcPr marL="70072" marR="70072" marT="35024" marB="35024" anchor="ctr">
                    <a:solidFill>
                      <a:schemeClr val="bg1"/>
                    </a:solidFill>
                  </a:tcPr>
                </a:tc>
                <a:tc>
                  <a:txBody>
                    <a:bodyPr/>
                    <a:lstStyle/>
                    <a:p>
                      <a:pPr algn="ctr">
                        <a:spcBef>
                          <a:spcPts val="0"/>
                        </a:spcBef>
                        <a:spcAft>
                          <a:spcPts val="0"/>
                        </a:spcAft>
                      </a:pPr>
                      <a:r>
                        <a:rPr lang="fr-FR" sz="1400" u="none" dirty="0">
                          <a:solidFill>
                            <a:schemeClr val="accent2"/>
                          </a:solidFill>
                          <a:latin typeface="Trebuchet MS"/>
                          <a:cs typeface="Trebuchet MS"/>
                        </a:rPr>
                        <a:t>Troubles </a:t>
                      </a:r>
                      <a:r>
                        <a:rPr lang="fr-FR" sz="1400" u="none" dirty="0" err="1">
                          <a:solidFill>
                            <a:schemeClr val="accent2"/>
                          </a:solidFill>
                          <a:latin typeface="Trebuchet MS"/>
                          <a:cs typeface="Trebuchet MS"/>
                        </a:rPr>
                        <a:t>thymopathiques</a:t>
                      </a:r>
                      <a:endParaRPr lang="fr-FR" sz="1400" u="none" dirty="0">
                        <a:solidFill>
                          <a:schemeClr val="accent2"/>
                        </a:solidFill>
                        <a:latin typeface="Trebuchet MS"/>
                        <a:cs typeface="Trebuchet MS"/>
                      </a:endParaRPr>
                    </a:p>
                    <a:p>
                      <a:pPr algn="ctr">
                        <a:spcBef>
                          <a:spcPts val="0"/>
                        </a:spcBef>
                        <a:spcAft>
                          <a:spcPts val="0"/>
                        </a:spcAft>
                      </a:pPr>
                      <a:r>
                        <a:rPr lang="fr-FR" sz="1400" u="none" dirty="0">
                          <a:solidFill>
                            <a:schemeClr val="accent2"/>
                          </a:solidFill>
                          <a:latin typeface="Trebuchet MS"/>
                          <a:cs typeface="Trebuchet MS"/>
                        </a:rPr>
                        <a:t>[humeur]</a:t>
                      </a:r>
                    </a:p>
                  </a:txBody>
                  <a:tcPr marL="70072" marR="70072" marT="35024" marB="35024" anchor="ctr">
                    <a:solidFill>
                      <a:schemeClr val="bg1"/>
                    </a:solidFill>
                  </a:tcPr>
                </a:tc>
                <a:tc>
                  <a:txBody>
                    <a:bodyPr/>
                    <a:lstStyle/>
                    <a:p>
                      <a:pPr algn="ctr"/>
                      <a:r>
                        <a:rPr lang="fr-FR" sz="1400" u="none" dirty="0">
                          <a:solidFill>
                            <a:schemeClr val="accent2"/>
                          </a:solidFill>
                          <a:latin typeface="Trebuchet MS"/>
                          <a:cs typeface="Trebuchet MS"/>
                        </a:rPr>
                        <a:t>Perversions</a:t>
                      </a:r>
                    </a:p>
                  </a:txBody>
                  <a:tcPr marL="70072" marR="70072" marT="35024" marB="35024" anchor="ctr">
                    <a:solidFill>
                      <a:schemeClr val="bg1"/>
                    </a:solidFill>
                  </a:tcPr>
                </a:tc>
                <a:tc>
                  <a:txBody>
                    <a:bodyPr/>
                    <a:lstStyle/>
                    <a:p>
                      <a:pPr algn="ctr"/>
                      <a:r>
                        <a:rPr lang="fr-FR" sz="1400" u="none" dirty="0">
                          <a:solidFill>
                            <a:schemeClr val="accent2"/>
                          </a:solidFill>
                          <a:latin typeface="Trebuchet MS"/>
                          <a:cs typeface="Trebuchet MS"/>
                        </a:rPr>
                        <a:t>Névroses</a:t>
                      </a:r>
                    </a:p>
                  </a:txBody>
                  <a:tcPr marL="70072" marR="70072" marT="35024" marB="35024" anchor="ctr">
                    <a:solidFill>
                      <a:schemeClr val="bg1"/>
                    </a:solidFill>
                  </a:tcPr>
                </a:tc>
                <a:tc>
                  <a:txBody>
                    <a:bodyPr/>
                    <a:lstStyle/>
                    <a:p>
                      <a:pPr algn="ctr"/>
                      <a:r>
                        <a:rPr lang="fr-FR" sz="1400" u="none" dirty="0">
                          <a:solidFill>
                            <a:schemeClr val="accent2"/>
                          </a:solidFill>
                          <a:latin typeface="Trebuchet MS"/>
                          <a:cs typeface="Trebuchet MS"/>
                        </a:rPr>
                        <a:t>Psychoses</a:t>
                      </a:r>
                    </a:p>
                  </a:txBody>
                  <a:tcPr marL="70072" marR="70072" marT="35024" marB="35024" anchor="ctr">
                    <a:solidFill>
                      <a:schemeClr val="bg1"/>
                    </a:solidFill>
                  </a:tcPr>
                </a:tc>
                <a:extLst>
                  <a:ext uri="{0D108BD9-81ED-4DB2-BD59-A6C34878D82A}">
                    <a16:rowId xmlns:a16="http://schemas.microsoft.com/office/drawing/2014/main" val="10000"/>
                  </a:ext>
                </a:extLst>
              </a:tr>
            </a:tbl>
          </a:graphicData>
        </a:graphic>
      </p:graphicFrame>
      <p:sp>
        <p:nvSpPr>
          <p:cNvPr id="7" name="ZoneTexte 6">
            <a:extLst>
              <a:ext uri="{FF2B5EF4-FFF2-40B4-BE49-F238E27FC236}">
                <a16:creationId xmlns:a16="http://schemas.microsoft.com/office/drawing/2014/main" id="{B5A331CF-ABAF-BA4D-8F77-F0D6F3D7C77A}"/>
              </a:ext>
            </a:extLst>
          </p:cNvPr>
          <p:cNvSpPr txBox="1"/>
          <p:nvPr/>
        </p:nvSpPr>
        <p:spPr>
          <a:xfrm>
            <a:off x="6228184" y="5877273"/>
            <a:ext cx="2458616" cy="276999"/>
          </a:xfrm>
          <a:prstGeom prst="rect">
            <a:avLst/>
          </a:prstGeom>
          <a:noFill/>
        </p:spPr>
        <p:txBody>
          <a:bodyPr wrap="square" rtlCol="0">
            <a:spAutoFit/>
          </a:bodyPr>
          <a:lstStyle/>
          <a:p>
            <a:r>
              <a:rPr lang="fr-FR" sz="1200" i="1" dirty="0">
                <a:latin typeface="+mj-lt"/>
              </a:rPr>
              <a:t>Nicolas </a:t>
            </a:r>
            <a:r>
              <a:rPr lang="fr-FR" sz="1200" i="1" dirty="0" err="1">
                <a:latin typeface="+mj-lt"/>
              </a:rPr>
              <a:t>Duruz</a:t>
            </a:r>
            <a:r>
              <a:rPr lang="fr-FR" sz="1200" i="1" dirty="0">
                <a:latin typeface="+mj-lt"/>
              </a:rPr>
              <a:t>, Serge Escots</a:t>
            </a:r>
          </a:p>
        </p:txBody>
      </p:sp>
      <p:cxnSp>
        <p:nvCxnSpPr>
          <p:cNvPr id="8" name="Connecteur droit 7">
            <a:extLst>
              <a:ext uri="{FF2B5EF4-FFF2-40B4-BE49-F238E27FC236}">
                <a16:creationId xmlns:a16="http://schemas.microsoft.com/office/drawing/2014/main" id="{E130F030-1EE9-894F-8A92-DEDF5F6A0595}"/>
              </a:ext>
            </a:extLst>
          </p:cNvPr>
          <p:cNvCxnSpPr/>
          <p:nvPr/>
        </p:nvCxnSpPr>
        <p:spPr>
          <a:xfrm>
            <a:off x="451869" y="4035596"/>
            <a:ext cx="82192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9ECC4DCF-1785-5049-8C43-BD6751314B65}"/>
              </a:ext>
            </a:extLst>
          </p:cNvPr>
          <p:cNvCxnSpPr>
            <a:cxnSpLocks/>
          </p:cNvCxnSpPr>
          <p:nvPr/>
        </p:nvCxnSpPr>
        <p:spPr>
          <a:xfrm>
            <a:off x="2411760" y="2384882"/>
            <a:ext cx="0" cy="3312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806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B0E5026-6ACA-944F-B275-DE34C7CA5B67}"/>
              </a:ext>
            </a:extLst>
          </p:cNvPr>
          <p:cNvSpPr>
            <a:spLocks noGrp="1"/>
          </p:cNvSpPr>
          <p:nvPr>
            <p:ph idx="1"/>
          </p:nvPr>
        </p:nvSpPr>
        <p:spPr>
          <a:xfrm>
            <a:off x="467544" y="1600200"/>
            <a:ext cx="8219256" cy="4781128"/>
          </a:xfrm>
        </p:spPr>
        <p:txBody>
          <a:bodyPr/>
          <a:lstStyle/>
          <a:p>
            <a:pPr>
              <a:buFont typeface="Wingdings" charset="2"/>
              <a:buChar char="§"/>
            </a:pPr>
            <a:r>
              <a:rPr lang="fr-FR" sz="2300" dirty="0"/>
              <a:t>La réalité clinique : le tableau clinique pur n’existe que dans les livres (voir les querelles diagnostiques, les diagnostics mixtes).</a:t>
            </a:r>
          </a:p>
          <a:p>
            <a:pPr>
              <a:buFont typeface="Wingdings" charset="2"/>
              <a:buChar char="§"/>
            </a:pPr>
            <a:r>
              <a:rPr lang="fr-FR" sz="2300" dirty="0"/>
              <a:t>Les « guérisons » qui deviennent des « erreurs de diagnostic ».</a:t>
            </a:r>
          </a:p>
          <a:p>
            <a:pPr>
              <a:buFont typeface="Wingdings" charset="2"/>
              <a:buChar char="§"/>
            </a:pPr>
            <a:r>
              <a:rPr lang="fr-FR" sz="2300" dirty="0"/>
              <a:t>Le raisonnement scientifique : choisir l’hypothèse la plus simple qui résout le plus de questions (Rasoir d’</a:t>
            </a:r>
            <a:r>
              <a:rPr lang="fr-FR" sz="2300" dirty="0" err="1"/>
              <a:t>Ockham</a:t>
            </a:r>
            <a:r>
              <a:rPr lang="fr-FR" sz="2300" dirty="0"/>
              <a:t>).</a:t>
            </a:r>
          </a:p>
          <a:p>
            <a:pPr>
              <a:buFont typeface="Wingdings" charset="2"/>
              <a:buChar char="§"/>
            </a:pPr>
            <a:r>
              <a:rPr lang="fr-FR" sz="2300" dirty="0"/>
              <a:t>Le rapport avantage/inconvénient pour les cliniciens : interdisciplinarité, mobilisation.</a:t>
            </a:r>
          </a:p>
          <a:p>
            <a:pPr>
              <a:buFont typeface="Wingdings" charset="2"/>
              <a:buChar char="§"/>
            </a:pPr>
            <a:r>
              <a:rPr lang="fr-FR" sz="2300" dirty="0"/>
              <a:t>Les données neuroscientifiques sur la plasticité neuronale.</a:t>
            </a:r>
          </a:p>
          <a:p>
            <a:pPr>
              <a:buFont typeface="Wingdings" charset="2"/>
              <a:buChar char="§"/>
            </a:pPr>
            <a:r>
              <a:rPr lang="fr-FR" sz="2300" dirty="0"/>
              <a:t>Le cas </a:t>
            </a:r>
            <a:r>
              <a:rPr lang="fr-FR" sz="2300" dirty="0" err="1"/>
              <a:t>Sombrun</a:t>
            </a:r>
            <a:r>
              <a:rPr lang="fr-FR" sz="2300" dirty="0"/>
              <a:t> : 3 « pathologies » sans être malade !</a:t>
            </a:r>
          </a:p>
          <a:p>
            <a:endParaRPr lang="fr-FR" dirty="0"/>
          </a:p>
          <a:p>
            <a:endParaRPr lang="fr-FR" dirty="0"/>
          </a:p>
        </p:txBody>
      </p:sp>
      <p:sp>
        <p:nvSpPr>
          <p:cNvPr id="3" name="Titre 2">
            <a:extLst>
              <a:ext uri="{FF2B5EF4-FFF2-40B4-BE49-F238E27FC236}">
                <a16:creationId xmlns:a16="http://schemas.microsoft.com/office/drawing/2014/main" id="{71BA03C2-EE2E-024F-B359-58E35028FFE9}"/>
              </a:ext>
            </a:extLst>
          </p:cNvPr>
          <p:cNvSpPr>
            <a:spLocks noGrp="1"/>
          </p:cNvSpPr>
          <p:nvPr>
            <p:ph type="title"/>
          </p:nvPr>
        </p:nvSpPr>
        <p:spPr/>
        <p:txBody>
          <a:bodyPr/>
          <a:lstStyle/>
          <a:p>
            <a:r>
              <a:rPr lang="fr-FR" dirty="0"/>
              <a:t>Arguments qui plaident en faveur</a:t>
            </a:r>
            <a:br>
              <a:rPr lang="fr-FR" dirty="0"/>
            </a:br>
            <a:r>
              <a:rPr lang="fr-FR" dirty="0"/>
              <a:t>de la plasticité/complexité de </a:t>
            </a:r>
            <a:r>
              <a:rPr lang="fr-FR"/>
              <a:t>la structure</a:t>
            </a:r>
            <a:endParaRPr lang="fr-FR" dirty="0"/>
          </a:p>
        </p:txBody>
      </p:sp>
    </p:spTree>
    <p:extLst>
      <p:ext uri="{BB962C8B-B14F-4D97-AF65-F5344CB8AC3E}">
        <p14:creationId xmlns:p14="http://schemas.microsoft.com/office/powerpoint/2010/main" val="2071086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A62D8B-C142-604F-BC87-8BF326170C2A}"/>
              </a:ext>
            </a:extLst>
          </p:cNvPr>
          <p:cNvSpPr>
            <a:spLocks noGrp="1"/>
          </p:cNvSpPr>
          <p:nvPr>
            <p:ph type="title"/>
          </p:nvPr>
        </p:nvSpPr>
        <p:spPr>
          <a:xfrm>
            <a:off x="453683" y="46037"/>
            <a:ext cx="8229600" cy="1143000"/>
          </a:xfrm>
        </p:spPr>
        <p:txBody>
          <a:bodyPr/>
          <a:lstStyle/>
          <a:p>
            <a:r>
              <a:rPr lang="fr-FR" dirty="0"/>
              <a:t>Corine </a:t>
            </a:r>
            <a:r>
              <a:rPr lang="fr-FR" dirty="0" err="1"/>
              <a:t>Sombrun</a:t>
            </a:r>
            <a:r>
              <a:rPr lang="fr-FR" dirty="0"/>
              <a:t>, de la transe chamanique à la science</a:t>
            </a:r>
            <a:br>
              <a:rPr lang="fr-FR" dirty="0"/>
            </a:br>
            <a:endParaRPr lang="fr-FR" dirty="0"/>
          </a:p>
        </p:txBody>
      </p:sp>
      <p:pic>
        <p:nvPicPr>
          <p:cNvPr id="1026" name="Picture 2" descr="Corine Sombrun">
            <a:extLst>
              <a:ext uri="{FF2B5EF4-FFF2-40B4-BE49-F238E27FC236}">
                <a16:creationId xmlns:a16="http://schemas.microsoft.com/office/drawing/2014/main" id="{1941D6B3-28F0-B14F-8DE8-18F2498F9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683" y="1481621"/>
            <a:ext cx="3462007" cy="194737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descr="Une image contenant texte, clipart&#10;&#10;Description générée automatiquement">
            <a:extLst>
              <a:ext uri="{FF2B5EF4-FFF2-40B4-BE49-F238E27FC236}">
                <a16:creationId xmlns:a16="http://schemas.microsoft.com/office/drawing/2014/main" id="{E55675FE-0C74-1840-9217-B077CAE7A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5301208"/>
            <a:ext cx="1374979" cy="448973"/>
          </a:xfrm>
          <a:prstGeom prst="rect">
            <a:avLst/>
          </a:prstGeom>
        </p:spPr>
      </p:pic>
      <p:sp>
        <p:nvSpPr>
          <p:cNvPr id="5" name="Rectangle 4">
            <a:extLst>
              <a:ext uri="{FF2B5EF4-FFF2-40B4-BE49-F238E27FC236}">
                <a16:creationId xmlns:a16="http://schemas.microsoft.com/office/drawing/2014/main" id="{806FB5D0-2601-164A-8562-D7031EBB05A9}"/>
              </a:ext>
            </a:extLst>
          </p:cNvPr>
          <p:cNvSpPr/>
          <p:nvPr/>
        </p:nvSpPr>
        <p:spPr>
          <a:xfrm>
            <a:off x="4388026" y="1844824"/>
            <a:ext cx="4755974" cy="3416320"/>
          </a:xfrm>
          <a:prstGeom prst="rect">
            <a:avLst/>
          </a:prstGeom>
        </p:spPr>
        <p:txBody>
          <a:bodyPr wrap="square">
            <a:spAutoFit/>
          </a:bodyPr>
          <a:lstStyle/>
          <a:p>
            <a:r>
              <a:rPr lang="fr-FR" sz="2400" dirty="0"/>
              <a:t>« Première Occidentale à avoir reçu, à l’issue d’une longue formation, le titre de chamane en Mongolie, Corine </a:t>
            </a:r>
            <a:r>
              <a:rPr lang="fr-FR" sz="2400" dirty="0" err="1"/>
              <a:t>Sombrun</a:t>
            </a:r>
            <a:r>
              <a:rPr lang="fr-FR" sz="2400" dirty="0"/>
              <a:t> se consacre à mettre la pratique de la transe au service des scientifiques qui en étudient le potentiel thérapeutique et les effets sur le cerveau. »</a:t>
            </a:r>
          </a:p>
        </p:txBody>
      </p:sp>
    </p:spTree>
    <p:extLst>
      <p:ext uri="{BB962C8B-B14F-4D97-AF65-F5344CB8AC3E}">
        <p14:creationId xmlns:p14="http://schemas.microsoft.com/office/powerpoint/2010/main" val="632252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sz="2400" dirty="0"/>
              <a:t>« </a:t>
            </a:r>
            <a:r>
              <a:rPr lang="fr-FR" sz="2400" i="1" dirty="0"/>
              <a:t>Le terme de parentalité désigne l’ensemble culturellement défini des </a:t>
            </a:r>
            <a:r>
              <a:rPr lang="fr-FR" sz="2400" b="1" i="1" dirty="0"/>
              <a:t>obligations à assumer</a:t>
            </a:r>
            <a:r>
              <a:rPr lang="fr-FR" sz="2400" i="1" dirty="0"/>
              <a:t>, des </a:t>
            </a:r>
            <a:r>
              <a:rPr lang="fr-FR" sz="2400" b="1" i="1" dirty="0"/>
              <a:t>interdictions à respecter</a:t>
            </a:r>
            <a:r>
              <a:rPr lang="fr-FR" sz="2400" i="1" dirty="0"/>
              <a:t>, des </a:t>
            </a:r>
            <a:r>
              <a:rPr lang="fr-FR" sz="2400" b="1" i="1" dirty="0"/>
              <a:t>conduites</a:t>
            </a:r>
            <a:r>
              <a:rPr lang="fr-FR" sz="2400" i="1" dirty="0"/>
              <a:t>, des </a:t>
            </a:r>
            <a:r>
              <a:rPr lang="fr-FR" sz="2400" b="1" i="1" dirty="0"/>
              <a:t>attitudes</a:t>
            </a:r>
            <a:r>
              <a:rPr lang="fr-FR" sz="2400" i="1" dirty="0"/>
              <a:t>, des </a:t>
            </a:r>
            <a:r>
              <a:rPr lang="fr-FR" sz="2400" b="1" i="1" dirty="0"/>
              <a:t>sentiments</a:t>
            </a:r>
            <a:r>
              <a:rPr lang="fr-FR" sz="2400" i="1" dirty="0"/>
              <a:t> et des </a:t>
            </a:r>
            <a:r>
              <a:rPr lang="fr-FR" sz="2400" b="1" i="1" dirty="0"/>
              <a:t>émotions</a:t>
            </a:r>
            <a:r>
              <a:rPr lang="fr-FR" sz="2400" i="1" dirty="0"/>
              <a:t>, des </a:t>
            </a:r>
            <a:r>
              <a:rPr lang="fr-FR" sz="2400" b="1" i="1" dirty="0"/>
              <a:t>actes de solidarités </a:t>
            </a:r>
            <a:r>
              <a:rPr lang="fr-FR" sz="2400" i="1" dirty="0"/>
              <a:t>et des </a:t>
            </a:r>
            <a:r>
              <a:rPr lang="fr-FR" sz="2400" b="1" i="1" dirty="0"/>
              <a:t>actes d’hostilité </a:t>
            </a:r>
            <a:r>
              <a:rPr lang="fr-FR" sz="2400" i="1" dirty="0"/>
              <a:t>qui sont attendus ou exclus de la part d’individus qui </a:t>
            </a:r>
            <a:r>
              <a:rPr lang="mr-IN" sz="2400" i="1" dirty="0"/>
              <a:t>—</a:t>
            </a:r>
            <a:r>
              <a:rPr lang="fr-FR" sz="2400" i="1" dirty="0"/>
              <a:t> au sein d’une société caractérisée par un système de parenté particulier et se reproduisant dans un contexte historique donné </a:t>
            </a:r>
            <a:r>
              <a:rPr lang="mr-IN" sz="2400" i="1" dirty="0"/>
              <a:t>—</a:t>
            </a:r>
            <a:r>
              <a:rPr lang="fr-FR" sz="2400" i="1" dirty="0"/>
              <a:t> se trouvent, vis-à-vis d’autres individus, dans des </a:t>
            </a:r>
            <a:r>
              <a:rPr lang="fr-FR" sz="2400" b="1" i="1" dirty="0"/>
              <a:t>rapports de parents à enfants</a:t>
            </a:r>
            <a:r>
              <a:rPr lang="fr-FR" sz="2400" i="1" dirty="0"/>
              <a:t>. </a:t>
            </a:r>
            <a:r>
              <a:rPr lang="fr-FR" sz="2400" dirty="0"/>
              <a:t>» </a:t>
            </a:r>
            <a:r>
              <a:rPr lang="fr-FR" sz="2400" dirty="0" err="1"/>
              <a:t>Godelier</a:t>
            </a:r>
            <a:r>
              <a:rPr lang="fr-FR" sz="2400" dirty="0"/>
              <a:t>, 2004, P 239-240</a:t>
            </a:r>
          </a:p>
          <a:p>
            <a:pPr marL="0" indent="0">
              <a:buNone/>
            </a:pPr>
            <a:endParaRPr lang="fr-FR" dirty="0"/>
          </a:p>
        </p:txBody>
      </p:sp>
      <p:sp>
        <p:nvSpPr>
          <p:cNvPr id="2" name="Titre 1"/>
          <p:cNvSpPr>
            <a:spLocks noGrp="1"/>
          </p:cNvSpPr>
          <p:nvPr>
            <p:ph type="title"/>
          </p:nvPr>
        </p:nvSpPr>
        <p:spPr/>
        <p:txBody>
          <a:bodyPr/>
          <a:lstStyle/>
          <a:p>
            <a:r>
              <a:rPr lang="fr-FR" dirty="0"/>
              <a:t>La parentalité des anthropologues</a:t>
            </a:r>
          </a:p>
        </p:txBody>
      </p:sp>
    </p:spTree>
    <p:extLst>
      <p:ext uri="{BB962C8B-B14F-4D97-AF65-F5344CB8AC3E}">
        <p14:creationId xmlns:p14="http://schemas.microsoft.com/office/powerpoint/2010/main" val="659832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54DBE5-AED8-3A4C-803D-0877BF3A6BA0}"/>
              </a:ext>
            </a:extLst>
          </p:cNvPr>
          <p:cNvSpPr>
            <a:spLocks noGrp="1"/>
          </p:cNvSpPr>
          <p:nvPr>
            <p:ph idx="1"/>
          </p:nvPr>
        </p:nvSpPr>
        <p:spPr/>
        <p:txBody>
          <a:bodyPr/>
          <a:lstStyle/>
          <a:p>
            <a:r>
              <a:rPr lang="fr-FR" dirty="0"/>
              <a:t>Qu’est-ce que l’anthropologie clinique et quels intérêts pour la pratique auprès de parents présentant des troubles psychiques.</a:t>
            </a:r>
          </a:p>
          <a:p>
            <a:r>
              <a:rPr lang="fr-FR" dirty="0"/>
              <a:t>Comment penser la parentalité dans la perspective de l’anthropologie clinique.</a:t>
            </a:r>
          </a:p>
          <a:p>
            <a:r>
              <a:rPr lang="fr-FR" dirty="0"/>
              <a:t>En quoi le paradigme de la pourvoyance des besoins fondamentaux et spécifiques de l’enfant est une voie pour travailler à l’intersection de la protection de l’enfant et la santé mentale.</a:t>
            </a:r>
          </a:p>
        </p:txBody>
      </p:sp>
      <p:sp>
        <p:nvSpPr>
          <p:cNvPr id="3" name="Titre 2">
            <a:extLst>
              <a:ext uri="{FF2B5EF4-FFF2-40B4-BE49-F238E27FC236}">
                <a16:creationId xmlns:a16="http://schemas.microsoft.com/office/drawing/2014/main" id="{4D235F3C-09A2-1149-B839-3BFDA44ADA0E}"/>
              </a:ext>
            </a:extLst>
          </p:cNvPr>
          <p:cNvSpPr>
            <a:spLocks noGrp="1"/>
          </p:cNvSpPr>
          <p:nvPr>
            <p:ph type="title"/>
          </p:nvPr>
        </p:nvSpPr>
        <p:spPr/>
        <p:txBody>
          <a:bodyPr/>
          <a:lstStyle/>
          <a:p>
            <a:r>
              <a:rPr lang="fr-FR" dirty="0"/>
              <a:t>Plan de l’exposé</a:t>
            </a:r>
          </a:p>
        </p:txBody>
      </p:sp>
    </p:spTree>
    <p:extLst>
      <p:ext uri="{BB962C8B-B14F-4D97-AF65-F5344CB8AC3E}">
        <p14:creationId xmlns:p14="http://schemas.microsoft.com/office/powerpoint/2010/main" val="192775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C36F370-6C2B-0A44-AE9D-B1C574F48AFE}"/>
              </a:ext>
            </a:extLst>
          </p:cNvPr>
          <p:cNvSpPr>
            <a:spLocks noGrp="1"/>
          </p:cNvSpPr>
          <p:nvPr>
            <p:ph idx="1"/>
          </p:nvPr>
        </p:nvSpPr>
        <p:spPr/>
        <p:txBody>
          <a:bodyPr>
            <a:normAutofit fontScale="92500"/>
          </a:bodyPr>
          <a:lstStyle/>
          <a:p>
            <a:r>
              <a:rPr lang="fr-FR" dirty="0"/>
              <a:t>Un champ fonctionnel large pour répondre aux besoins de l’enfant.</a:t>
            </a:r>
          </a:p>
          <a:p>
            <a:r>
              <a:rPr lang="fr-FR" dirty="0"/>
              <a:t>Un processus maturatif de transformation psychique (Benedek, 1958, </a:t>
            </a:r>
            <a:r>
              <a:rPr lang="fr-FR" dirty="0" err="1"/>
              <a:t>Racamier</a:t>
            </a:r>
            <a:r>
              <a:rPr lang="fr-FR" dirty="0"/>
              <a:t>, 1961).</a:t>
            </a:r>
          </a:p>
          <a:p>
            <a:r>
              <a:rPr lang="fr-FR" dirty="0"/>
              <a:t>La parentalité peut se penser comme aménagement psychique.</a:t>
            </a:r>
          </a:p>
          <a:p>
            <a:r>
              <a:rPr lang="fr-FR" dirty="0"/>
              <a:t>Énergie psychique consacré à soi mise au service de l’enfant.</a:t>
            </a:r>
          </a:p>
          <a:p>
            <a:r>
              <a:rPr lang="fr-FR" dirty="0"/>
              <a:t>Réaménagements pulsionnels et défensifs.</a:t>
            </a:r>
          </a:p>
          <a:p>
            <a:r>
              <a:rPr lang="fr-FR" dirty="0"/>
              <a:t>Toute intervention sur la parentalité déstabilise ces aménagements.</a:t>
            </a:r>
          </a:p>
          <a:p>
            <a:r>
              <a:rPr lang="fr-FR" dirty="0"/>
              <a:t>Le professionnel doit s’interroger sur l’impact de son intervention.</a:t>
            </a:r>
          </a:p>
          <a:p>
            <a:endParaRPr lang="fr-FR" dirty="0"/>
          </a:p>
          <a:p>
            <a:endParaRPr lang="fr-FR" dirty="0"/>
          </a:p>
        </p:txBody>
      </p:sp>
      <p:sp>
        <p:nvSpPr>
          <p:cNvPr id="3" name="Titre 2">
            <a:extLst>
              <a:ext uri="{FF2B5EF4-FFF2-40B4-BE49-F238E27FC236}">
                <a16:creationId xmlns:a16="http://schemas.microsoft.com/office/drawing/2014/main" id="{0CA12A29-1C86-B34A-98AD-296BCD78ECE4}"/>
              </a:ext>
            </a:extLst>
          </p:cNvPr>
          <p:cNvSpPr>
            <a:spLocks noGrp="1"/>
          </p:cNvSpPr>
          <p:nvPr>
            <p:ph type="title"/>
          </p:nvPr>
        </p:nvSpPr>
        <p:spPr/>
        <p:txBody>
          <a:bodyPr/>
          <a:lstStyle/>
          <a:p>
            <a:r>
              <a:rPr lang="fr-FR" dirty="0"/>
              <a:t>La parentalité comme fonctionnalité et comme processus de transformation psychique</a:t>
            </a:r>
          </a:p>
        </p:txBody>
      </p:sp>
    </p:spTree>
    <p:extLst>
      <p:ext uri="{BB962C8B-B14F-4D97-AF65-F5344CB8AC3E}">
        <p14:creationId xmlns:p14="http://schemas.microsoft.com/office/powerpoint/2010/main" val="2680559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9AFAE8B-50AA-ED4A-BC87-FCFE4F806949}"/>
              </a:ext>
            </a:extLst>
          </p:cNvPr>
          <p:cNvSpPr>
            <a:spLocks noGrp="1"/>
          </p:cNvSpPr>
          <p:nvPr>
            <p:ph type="title"/>
          </p:nvPr>
        </p:nvSpPr>
        <p:spPr/>
        <p:txBody>
          <a:bodyPr/>
          <a:lstStyle/>
          <a:p>
            <a:r>
              <a:rPr lang="fr-FR" dirty="0"/>
              <a:t>Penser la vulnérabilité</a:t>
            </a:r>
          </a:p>
        </p:txBody>
      </p:sp>
      <p:sp>
        <p:nvSpPr>
          <p:cNvPr id="5" name="Rectangle 4">
            <a:extLst>
              <a:ext uri="{FF2B5EF4-FFF2-40B4-BE49-F238E27FC236}">
                <a16:creationId xmlns:a16="http://schemas.microsoft.com/office/drawing/2014/main" id="{2DAEB386-C7B2-7747-95F3-0FAEDB9637A0}"/>
              </a:ext>
            </a:extLst>
          </p:cNvPr>
          <p:cNvSpPr/>
          <p:nvPr/>
        </p:nvSpPr>
        <p:spPr bwMode="auto">
          <a:xfrm>
            <a:off x="2555776" y="5157192"/>
            <a:ext cx="4032448" cy="8640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a:ln>
                  <a:noFill/>
                </a:ln>
                <a:solidFill>
                  <a:schemeClr val="accent3"/>
                </a:solidFill>
                <a:effectLst/>
                <a:latin typeface="Trebuchet MS" panose="020B0703020202090204" pitchFamily="34" charset="0"/>
              </a:rPr>
              <a:t>Investissement psychique dans la parentalité</a:t>
            </a:r>
          </a:p>
        </p:txBody>
      </p:sp>
      <p:cxnSp>
        <p:nvCxnSpPr>
          <p:cNvPr id="6" name="Connecteur droit avec flèche 5">
            <a:extLst>
              <a:ext uri="{FF2B5EF4-FFF2-40B4-BE49-F238E27FC236}">
                <a16:creationId xmlns:a16="http://schemas.microsoft.com/office/drawing/2014/main" id="{3B296EB1-33D0-9247-A0C7-AD2CCD83D7CD}"/>
              </a:ext>
            </a:extLst>
          </p:cNvPr>
          <p:cNvCxnSpPr>
            <a:cxnSpLocks/>
          </p:cNvCxnSpPr>
          <p:nvPr/>
        </p:nvCxnSpPr>
        <p:spPr bwMode="auto">
          <a:xfrm>
            <a:off x="1763688" y="5085184"/>
            <a:ext cx="5132207" cy="0"/>
          </a:xfrm>
          <a:prstGeom prst="straightConnector1">
            <a:avLst/>
          </a:prstGeom>
          <a:solidFill>
            <a:schemeClr val="accent1"/>
          </a:solidFill>
          <a:ln w="57150" cap="flat" cmpd="sng" algn="ctr">
            <a:solidFill>
              <a:schemeClr val="accent3"/>
            </a:solidFill>
            <a:prstDash val="solid"/>
            <a:round/>
            <a:headEnd type="none" w="med" len="med"/>
            <a:tailEnd type="arrow"/>
          </a:ln>
          <a:effectLst/>
        </p:spPr>
      </p:cxnSp>
      <p:cxnSp>
        <p:nvCxnSpPr>
          <p:cNvPr id="7" name="Connecteur droit avec flèche 6">
            <a:extLst>
              <a:ext uri="{FF2B5EF4-FFF2-40B4-BE49-F238E27FC236}">
                <a16:creationId xmlns:a16="http://schemas.microsoft.com/office/drawing/2014/main" id="{C657829E-B807-7A4B-8A3B-8EDA30048486}"/>
              </a:ext>
            </a:extLst>
          </p:cNvPr>
          <p:cNvCxnSpPr>
            <a:cxnSpLocks/>
          </p:cNvCxnSpPr>
          <p:nvPr/>
        </p:nvCxnSpPr>
        <p:spPr bwMode="auto">
          <a:xfrm flipV="1">
            <a:off x="2483768" y="1700808"/>
            <a:ext cx="0" cy="3888432"/>
          </a:xfrm>
          <a:prstGeom prst="straightConnector1">
            <a:avLst/>
          </a:prstGeom>
          <a:solidFill>
            <a:schemeClr val="accent1"/>
          </a:solidFill>
          <a:ln w="57150" cap="flat" cmpd="sng" algn="ctr">
            <a:solidFill>
              <a:schemeClr val="accent2"/>
            </a:solidFill>
            <a:prstDash val="solid"/>
            <a:round/>
            <a:headEnd type="none" w="med" len="med"/>
            <a:tailEnd type="arrow"/>
          </a:ln>
          <a:effectLst/>
        </p:spPr>
      </p:cxnSp>
      <p:sp>
        <p:nvSpPr>
          <p:cNvPr id="8" name="Rectangle 7">
            <a:extLst>
              <a:ext uri="{FF2B5EF4-FFF2-40B4-BE49-F238E27FC236}">
                <a16:creationId xmlns:a16="http://schemas.microsoft.com/office/drawing/2014/main" id="{CB90AE92-4A36-4046-B4CB-D9E1EC168115}"/>
              </a:ext>
            </a:extLst>
          </p:cNvPr>
          <p:cNvSpPr/>
          <p:nvPr/>
        </p:nvSpPr>
        <p:spPr bwMode="auto">
          <a:xfrm>
            <a:off x="596368" y="2531340"/>
            <a:ext cx="1919815" cy="144014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a:ln>
                  <a:noFill/>
                </a:ln>
                <a:solidFill>
                  <a:schemeClr val="accent2"/>
                </a:solidFill>
                <a:effectLst/>
                <a:latin typeface="Trebuchet MS" panose="020B0703020202090204" pitchFamily="34" charset="0"/>
              </a:rPr>
              <a:t>Intensité</a:t>
            </a:r>
            <a:r>
              <a:rPr kumimoji="0" lang="fr-FR" sz="1800" b="1" i="0" u="none" strike="noStrike" cap="none" normalizeH="0" dirty="0">
                <a:ln>
                  <a:noFill/>
                </a:ln>
                <a:solidFill>
                  <a:schemeClr val="accent2"/>
                </a:solidFill>
                <a:effectLst/>
                <a:latin typeface="Trebuchet MS" panose="020B0703020202090204" pitchFamily="34" charset="0"/>
              </a:rPr>
              <a:t> de l’intervention</a:t>
            </a:r>
          </a:p>
          <a:p>
            <a:pPr marL="0" marR="0" indent="0" algn="l" defTabSz="914400" rtl="0" eaLnBrk="0" fontAlgn="base" latinLnBrk="0" hangingPunct="0">
              <a:lnSpc>
                <a:spcPct val="100000"/>
              </a:lnSpc>
              <a:spcBef>
                <a:spcPct val="0"/>
              </a:spcBef>
              <a:spcAft>
                <a:spcPct val="0"/>
              </a:spcAft>
              <a:buClrTx/>
              <a:buSzTx/>
              <a:buFontTx/>
              <a:buNone/>
              <a:tabLst/>
            </a:pPr>
            <a:r>
              <a:rPr lang="fr-FR" sz="1800" b="1" dirty="0">
                <a:solidFill>
                  <a:schemeClr val="accent2"/>
                </a:solidFill>
                <a:latin typeface="Trebuchet MS" panose="020B0703020202090204" pitchFamily="34" charset="0"/>
              </a:rPr>
              <a:t>d</a:t>
            </a:r>
            <a:r>
              <a:rPr lang="fr-FR" sz="1800" b="1" baseline="0" dirty="0">
                <a:solidFill>
                  <a:schemeClr val="accent2"/>
                </a:solidFill>
                <a:latin typeface="Trebuchet MS" panose="020B0703020202090204" pitchFamily="34" charset="0"/>
              </a:rPr>
              <a:t>ans le champ de la parentalité</a:t>
            </a:r>
            <a:endParaRPr kumimoji="0" lang="fr-FR" sz="1800" b="1" i="0" u="none" strike="noStrike" cap="none" normalizeH="0" baseline="0" dirty="0">
              <a:ln>
                <a:noFill/>
              </a:ln>
              <a:solidFill>
                <a:schemeClr val="accent2"/>
              </a:solidFill>
              <a:effectLst/>
              <a:latin typeface="Trebuchet MS" panose="020B0703020202090204" pitchFamily="34" charset="0"/>
            </a:endParaRPr>
          </a:p>
        </p:txBody>
      </p:sp>
      <p:sp>
        <p:nvSpPr>
          <p:cNvPr id="13" name="ZoneTexte 12">
            <a:extLst>
              <a:ext uri="{FF2B5EF4-FFF2-40B4-BE49-F238E27FC236}">
                <a16:creationId xmlns:a16="http://schemas.microsoft.com/office/drawing/2014/main" id="{E1E826B3-25C5-E041-9958-7A980A0B858D}"/>
              </a:ext>
            </a:extLst>
          </p:cNvPr>
          <p:cNvSpPr txBox="1"/>
          <p:nvPr/>
        </p:nvSpPr>
        <p:spPr>
          <a:xfrm rot="20463306">
            <a:off x="3461953" y="2737122"/>
            <a:ext cx="4352691" cy="400110"/>
          </a:xfrm>
          <a:prstGeom prst="rect">
            <a:avLst/>
          </a:prstGeom>
          <a:noFill/>
        </p:spPr>
        <p:txBody>
          <a:bodyPr wrap="square" rtlCol="0">
            <a:spAutoFit/>
          </a:bodyPr>
          <a:lstStyle/>
          <a:p>
            <a:r>
              <a:rPr lang="fr-FR" sz="2000" b="1" i="1" dirty="0">
                <a:latin typeface="+mj-lt"/>
              </a:rPr>
              <a:t>Manifestations pathopsychiques</a:t>
            </a:r>
          </a:p>
        </p:txBody>
      </p:sp>
    </p:spTree>
    <p:extLst>
      <p:ext uri="{BB962C8B-B14F-4D97-AF65-F5344CB8AC3E}">
        <p14:creationId xmlns:p14="http://schemas.microsoft.com/office/powerpoint/2010/main" val="1665459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9">
            <a:extLst>
              <a:ext uri="{FF2B5EF4-FFF2-40B4-BE49-F238E27FC236}">
                <a16:creationId xmlns:a16="http://schemas.microsoft.com/office/drawing/2014/main" id="{C9F47A94-CBC1-0C46-AA70-1593BAFCB3F1}"/>
              </a:ext>
            </a:extLst>
          </p:cNvPr>
          <p:cNvSpPr>
            <a:spLocks noGrp="1"/>
          </p:cNvSpPr>
          <p:nvPr>
            <p:ph type="title"/>
          </p:nvPr>
        </p:nvSpPr>
        <p:spPr>
          <a:xfrm rot="20863065">
            <a:off x="298120" y="1144773"/>
            <a:ext cx="7772400" cy="1274400"/>
          </a:xfrm>
        </p:spPr>
        <p:txBody>
          <a:bodyPr>
            <a:normAutofit/>
          </a:bodyPr>
          <a:lstStyle/>
          <a:p>
            <a:pPr marL="0" indent="0">
              <a:lnSpc>
                <a:spcPct val="90000"/>
              </a:lnSpc>
              <a:buNone/>
            </a:pPr>
            <a:r>
              <a:rPr lang="fr-FR" sz="2000" b="1" dirty="0">
                <a:solidFill>
                  <a:schemeClr val="bg1">
                    <a:lumMod val="75000"/>
                  </a:schemeClr>
                </a:solidFill>
              </a:rPr>
              <a:t>Quelle part de travail consacrons nous à l’attention, à l’analyse et aux soins que nous apportons à la qualité de la relation que nous avons avec le parent et à l’impact psychique de nos interventions ?</a:t>
            </a:r>
            <a:endParaRPr lang="fr-FR" sz="2000" dirty="0">
              <a:solidFill>
                <a:schemeClr val="bg1">
                  <a:lumMod val="75000"/>
                </a:schemeClr>
              </a:solidFill>
            </a:endParaRPr>
          </a:p>
        </p:txBody>
      </p:sp>
      <p:pic>
        <p:nvPicPr>
          <p:cNvPr id="1026" name="Picture 2" descr="05/04/2019 – LES CHRONIQUES MORTES OU VIVES">
            <a:extLst>
              <a:ext uri="{FF2B5EF4-FFF2-40B4-BE49-F238E27FC236}">
                <a16:creationId xmlns:a16="http://schemas.microsoft.com/office/drawing/2014/main" id="{4B7CC90A-E57B-E544-A031-4F4A9921205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52400" y="2655228"/>
            <a:ext cx="4039200" cy="4039200"/>
          </a:xfrm>
          <a:prstGeom prst="rect">
            <a:avLst/>
          </a:prstGeom>
          <a:solidFill>
            <a:srgbClr val="FFFFFF"/>
          </a:solidFill>
        </p:spPr>
      </p:pic>
    </p:spTree>
    <p:extLst>
      <p:ext uri="{BB962C8B-B14F-4D97-AF65-F5344CB8AC3E}">
        <p14:creationId xmlns:p14="http://schemas.microsoft.com/office/powerpoint/2010/main" val="1599453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a:t>Paradoxe en protection de l’enfant : devoir rechercher la coopération de la source de « danger »</a:t>
            </a:r>
          </a:p>
        </p:txBody>
      </p:sp>
      <p:pic>
        <p:nvPicPr>
          <p:cNvPr id="4" name="Image 3">
            <a:extLst>
              <a:ext uri="{FF2B5EF4-FFF2-40B4-BE49-F238E27FC236}">
                <a16:creationId xmlns:a16="http://schemas.microsoft.com/office/drawing/2014/main" id="{DF7498C5-1A0F-4848-8038-50FCCDC43A68}"/>
              </a:ext>
            </a:extLst>
          </p:cNvPr>
          <p:cNvPicPr>
            <a:picLocks noChangeAspect="1"/>
          </p:cNvPicPr>
          <p:nvPr/>
        </p:nvPicPr>
        <p:blipFill>
          <a:blip r:embed="rId3"/>
          <a:stretch>
            <a:fillRect/>
          </a:stretch>
        </p:blipFill>
        <p:spPr>
          <a:xfrm>
            <a:off x="827584" y="2360290"/>
            <a:ext cx="6768752" cy="2857500"/>
          </a:xfrm>
          <a:prstGeom prst="rect">
            <a:avLst/>
          </a:prstGeom>
        </p:spPr>
      </p:pic>
      <p:pic>
        <p:nvPicPr>
          <p:cNvPr id="5" name="Image 4">
            <a:extLst>
              <a:ext uri="{FF2B5EF4-FFF2-40B4-BE49-F238E27FC236}">
                <a16:creationId xmlns:a16="http://schemas.microsoft.com/office/drawing/2014/main" id="{3712E041-2C76-9845-B81F-6BDD4EEA7E59}"/>
              </a:ext>
            </a:extLst>
          </p:cNvPr>
          <p:cNvPicPr>
            <a:picLocks noChangeAspect="1"/>
          </p:cNvPicPr>
          <p:nvPr/>
        </p:nvPicPr>
        <p:blipFill>
          <a:blip r:embed="rId4"/>
          <a:stretch>
            <a:fillRect/>
          </a:stretch>
        </p:blipFill>
        <p:spPr>
          <a:xfrm>
            <a:off x="4427984" y="3789040"/>
            <a:ext cx="3888432" cy="194421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4DD2197-62C7-C243-8BD3-11AF129E79DB}"/>
              </a:ext>
            </a:extLst>
          </p:cNvPr>
          <p:cNvPicPr>
            <a:picLocks noChangeAspect="1"/>
          </p:cNvPicPr>
          <p:nvPr/>
        </p:nvPicPr>
        <p:blipFill>
          <a:blip r:embed="rId3"/>
          <a:stretch>
            <a:fillRect/>
          </a:stretch>
        </p:blipFill>
        <p:spPr>
          <a:xfrm>
            <a:off x="1216194" y="1777103"/>
            <a:ext cx="6711612" cy="4474407"/>
          </a:xfrm>
          <a:prstGeom prst="rect">
            <a:avLst/>
          </a:prstGeom>
        </p:spPr>
      </p:pic>
      <p:sp>
        <p:nvSpPr>
          <p:cNvPr id="4" name="Titre 1">
            <a:extLst>
              <a:ext uri="{FF2B5EF4-FFF2-40B4-BE49-F238E27FC236}">
                <a16:creationId xmlns:a16="http://schemas.microsoft.com/office/drawing/2014/main" id="{AEEE70F0-72B4-C94E-97A7-2EA200ED353E}"/>
              </a:ext>
            </a:extLst>
          </p:cNvPr>
          <p:cNvSpPr>
            <a:spLocks noGrp="1"/>
          </p:cNvSpPr>
          <p:nvPr>
            <p:ph type="title"/>
          </p:nvPr>
        </p:nvSpPr>
        <p:spPr>
          <a:xfrm>
            <a:off x="251520" y="476672"/>
            <a:ext cx="8640960" cy="1274400"/>
          </a:xfrm>
        </p:spPr>
        <p:txBody>
          <a:bodyPr/>
          <a:lstStyle/>
          <a:p>
            <a:r>
              <a:rPr lang="fr-FR" sz="3600" dirty="0"/>
              <a:t>La métaphore du parent toxique</a:t>
            </a:r>
          </a:p>
        </p:txBody>
      </p:sp>
    </p:spTree>
    <p:extLst>
      <p:ext uri="{BB962C8B-B14F-4D97-AF65-F5344CB8AC3E}">
        <p14:creationId xmlns:p14="http://schemas.microsoft.com/office/powerpoint/2010/main" val="251970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36073D3-5A8A-8347-85A0-1306E73822A3}"/>
              </a:ext>
            </a:extLst>
          </p:cNvPr>
          <p:cNvSpPr txBox="1">
            <a:spLocks/>
          </p:cNvSpPr>
          <p:nvPr/>
        </p:nvSpPr>
        <p:spPr>
          <a:xfrm>
            <a:off x="685800" y="260648"/>
            <a:ext cx="7772400" cy="1296144"/>
          </a:xfrm>
          <a:prstGeom prst="rect">
            <a:avLst/>
          </a:prstGeom>
        </p:spPr>
        <p:txBody>
          <a:bodyPr/>
          <a:lstStyle>
            <a:lvl1pPr algn="ctr" defTabSz="914400" rtl="0" eaLnBrk="1" latinLnBrk="0" hangingPunct="1">
              <a:spcBef>
                <a:spcPct val="0"/>
              </a:spcBef>
              <a:buNone/>
              <a:defRPr sz="2400" b="1" i="0" kern="1200" cap="all" spc="300" baseline="0">
                <a:solidFill>
                  <a:schemeClr val="accent1"/>
                </a:solidFill>
                <a:latin typeface="+mj-lt"/>
                <a:ea typeface="+mj-ea"/>
                <a:cs typeface="+mj-cs"/>
              </a:defRPr>
            </a:lvl1pPr>
          </a:lstStyle>
          <a:p>
            <a:r>
              <a:rPr lang="fr-FR" sz="3600" dirty="0"/>
              <a:t>Mythe de la compétence</a:t>
            </a:r>
          </a:p>
        </p:txBody>
      </p:sp>
      <p:sp>
        <p:nvSpPr>
          <p:cNvPr id="5" name="Espace réservé du contenu 2">
            <a:extLst>
              <a:ext uri="{FF2B5EF4-FFF2-40B4-BE49-F238E27FC236}">
                <a16:creationId xmlns:a16="http://schemas.microsoft.com/office/drawing/2014/main" id="{E1E0C583-7838-5347-812F-F0D1C13411CB}"/>
              </a:ext>
            </a:extLst>
          </p:cNvPr>
          <p:cNvSpPr txBox="1">
            <a:spLocks/>
          </p:cNvSpPr>
          <p:nvPr/>
        </p:nvSpPr>
        <p:spPr>
          <a:xfrm>
            <a:off x="683568" y="1772816"/>
            <a:ext cx="7772400" cy="424847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chemeClr val="accent1"/>
              </a:buClr>
              <a:buSzPct val="130000"/>
              <a:buFont typeface="Wingdings" pitchFamily="2" charset="2"/>
              <a:buChar char="§"/>
              <a:defRPr sz="2400" kern="1200">
                <a:solidFill>
                  <a:schemeClr val="tx1"/>
                </a:solidFill>
                <a:latin typeface="+mj-lt"/>
                <a:ea typeface="+mn-ea"/>
                <a:cs typeface="+mn-cs"/>
              </a:defRPr>
            </a:lvl1pPr>
            <a:lvl2pPr marL="742950" indent="-285750" algn="l" defTabSz="914400" rtl="0" eaLnBrk="1" latinLnBrk="0" hangingPunct="1">
              <a:spcBef>
                <a:spcPct val="20000"/>
              </a:spcBef>
              <a:buClr>
                <a:schemeClr val="bg1"/>
              </a:buClr>
              <a:buSzPct val="130000"/>
              <a:buFont typeface="Wingdings" pitchFamily="2" charset="2"/>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Clr>
                <a:schemeClr val="bg1"/>
              </a:buClr>
              <a:buSzPct val="110000"/>
              <a:buFont typeface="Wingdings" pitchFamily="2" charset="2"/>
              <a:buChar char="§"/>
              <a:defRPr sz="1800" kern="1200">
                <a:solidFill>
                  <a:schemeClr val="tx1"/>
                </a:solidFill>
                <a:latin typeface="+mj-lt"/>
                <a:ea typeface="+mn-ea"/>
                <a:cs typeface="+mn-cs"/>
              </a:defRPr>
            </a:lvl3pPr>
            <a:lvl4pPr marL="1600200" indent="-228600" algn="l" defTabSz="914400" rtl="0" eaLnBrk="1" latinLnBrk="0" hangingPunct="1">
              <a:spcBef>
                <a:spcPct val="20000"/>
              </a:spcBef>
              <a:buClr>
                <a:schemeClr val="bg1"/>
              </a:buClr>
              <a:buSzPct val="90000"/>
              <a:buFont typeface="Wingdings" pitchFamily="2" charset="2"/>
              <a:buChar char="§"/>
              <a:defRPr sz="1600" kern="1200">
                <a:solidFill>
                  <a:schemeClr val="tx1"/>
                </a:solidFill>
                <a:latin typeface="+mj-lt"/>
                <a:ea typeface="+mn-ea"/>
                <a:cs typeface="+mn-cs"/>
              </a:defRPr>
            </a:lvl4pPr>
            <a:lvl5pPr marL="2057400" indent="-228600" algn="l" defTabSz="914400" rtl="0" eaLnBrk="1" latinLnBrk="0" hangingPunct="1">
              <a:spcBef>
                <a:spcPct val="20000"/>
              </a:spcBef>
              <a:buClr>
                <a:schemeClr val="bg1"/>
              </a:buClr>
              <a:buSzPct val="70000"/>
              <a:buFont typeface="Wingdings" pitchFamily="2" charset="2"/>
              <a:buChar char="§"/>
              <a:defRPr sz="1400" i="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La compétence est compétence en relation.</a:t>
            </a:r>
          </a:p>
          <a:p>
            <a:r>
              <a:rPr lang="fr-FR" dirty="0"/>
              <a:t>C’est la relation qui actualise ou inhibe les compétences individuelles.</a:t>
            </a:r>
          </a:p>
          <a:p>
            <a:r>
              <a:rPr lang="fr-FR" dirty="0"/>
              <a:t>Ceci est valable au sein des familles ou des groupes sociaux.</a:t>
            </a:r>
          </a:p>
          <a:p>
            <a:r>
              <a:rPr lang="fr-FR" dirty="0"/>
              <a:t>Mais aussi dans les systèmes d’aide. La compétence de l’intervenant dépend aussi des relations avec les personnes avec lesquelles il intervient.</a:t>
            </a:r>
          </a:p>
          <a:p>
            <a:r>
              <a:rPr lang="fr-FR" dirty="0"/>
              <a:t>Les compétences des personnes ne se développent que dans des systèmes relationnels qui le permettent.</a:t>
            </a:r>
          </a:p>
        </p:txBody>
      </p:sp>
    </p:spTree>
    <p:extLst>
      <p:ext uri="{BB962C8B-B14F-4D97-AF65-F5344CB8AC3E}">
        <p14:creationId xmlns:p14="http://schemas.microsoft.com/office/powerpoint/2010/main" val="2970679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3F3945-FEEB-494E-BD3F-CFC93F1D65EB}"/>
              </a:ext>
            </a:extLst>
          </p:cNvPr>
          <p:cNvSpPr>
            <a:spLocks noGrp="1"/>
          </p:cNvSpPr>
          <p:nvPr>
            <p:ph type="title"/>
          </p:nvPr>
        </p:nvSpPr>
        <p:spPr/>
        <p:txBody>
          <a:bodyPr/>
          <a:lstStyle/>
          <a:p>
            <a:r>
              <a:rPr lang="fr-FR" dirty="0">
                <a:cs typeface="Trebuchet MS"/>
              </a:rPr>
              <a:t>L’impasse des « mythes » de la protection de l’enfance </a:t>
            </a:r>
            <a:endParaRPr lang="fr-FR" dirty="0">
              <a:solidFill>
                <a:srgbClr val="A1D5D2"/>
              </a:solidFill>
            </a:endParaRPr>
          </a:p>
        </p:txBody>
      </p:sp>
      <p:pic>
        <p:nvPicPr>
          <p:cNvPr id="9" name="Image 8">
            <a:extLst>
              <a:ext uri="{FF2B5EF4-FFF2-40B4-BE49-F238E27FC236}">
                <a16:creationId xmlns:a16="http://schemas.microsoft.com/office/drawing/2014/main" id="{BAB64FDD-9E8C-7844-9B78-4FB10766D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417639"/>
            <a:ext cx="6028754" cy="4849698"/>
          </a:xfrm>
          <a:prstGeom prst="rect">
            <a:avLst/>
          </a:prstGeom>
        </p:spPr>
      </p:pic>
    </p:spTree>
    <p:extLst>
      <p:ext uri="{BB962C8B-B14F-4D97-AF65-F5344CB8AC3E}">
        <p14:creationId xmlns:p14="http://schemas.microsoft.com/office/powerpoint/2010/main" val="681356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83B8C3-3BDE-D642-9224-3B86D7FA3F31}"/>
              </a:ext>
            </a:extLst>
          </p:cNvPr>
          <p:cNvSpPr>
            <a:spLocks noGrp="1"/>
          </p:cNvSpPr>
          <p:nvPr>
            <p:ph type="title"/>
          </p:nvPr>
        </p:nvSpPr>
        <p:spPr>
          <a:xfrm>
            <a:off x="6804249" y="278830"/>
            <a:ext cx="2481588" cy="1066130"/>
          </a:xfrm>
        </p:spPr>
        <p:txBody>
          <a:bodyPr/>
          <a:lstStyle/>
          <a:p>
            <a:r>
              <a:rPr lang="fr-FR" sz="1600" dirty="0"/>
              <a:t>Anthropologie clinique </a:t>
            </a:r>
            <a:br>
              <a:rPr lang="fr-FR" sz="1600" dirty="0"/>
            </a:br>
            <a:r>
              <a:rPr lang="fr-FR" sz="1600" dirty="0"/>
              <a:t>de la parentalité</a:t>
            </a:r>
          </a:p>
        </p:txBody>
      </p:sp>
      <p:pic>
        <p:nvPicPr>
          <p:cNvPr id="6" name="Image 5">
            <a:extLst>
              <a:ext uri="{FF2B5EF4-FFF2-40B4-BE49-F238E27FC236}">
                <a16:creationId xmlns:a16="http://schemas.microsoft.com/office/drawing/2014/main" id="{D8F95DDC-C830-CC4A-AE02-B30185ED1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78830"/>
            <a:ext cx="6336705" cy="6356822"/>
          </a:xfrm>
          <a:prstGeom prst="rect">
            <a:avLst/>
          </a:prstGeom>
        </p:spPr>
      </p:pic>
    </p:spTree>
    <p:extLst>
      <p:ext uri="{BB962C8B-B14F-4D97-AF65-F5344CB8AC3E}">
        <p14:creationId xmlns:p14="http://schemas.microsoft.com/office/powerpoint/2010/main" val="1445435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79FCA76-CB80-CF44-860A-D41A836FE07D}"/>
              </a:ext>
            </a:extLst>
          </p:cNvPr>
          <p:cNvSpPr>
            <a:spLocks noGrp="1"/>
          </p:cNvSpPr>
          <p:nvPr>
            <p:ph type="title"/>
          </p:nvPr>
        </p:nvSpPr>
        <p:spPr>
          <a:xfrm>
            <a:off x="722313" y="4406900"/>
            <a:ext cx="7772400" cy="1362075"/>
          </a:xfrm>
        </p:spPr>
        <p:txBody>
          <a:bodyPr anchor="t">
            <a:normAutofit/>
          </a:bodyPr>
          <a:lstStyle/>
          <a:p>
            <a:pPr>
              <a:lnSpc>
                <a:spcPct val="90000"/>
              </a:lnSpc>
            </a:pPr>
            <a:r>
              <a:rPr lang="fr-FR" sz="3400"/>
              <a:t>Penser en terme d’empêchements des capacités parentales</a:t>
            </a:r>
          </a:p>
        </p:txBody>
      </p:sp>
      <p:sp>
        <p:nvSpPr>
          <p:cNvPr id="2" name="Espace réservé du contenu 1">
            <a:extLst>
              <a:ext uri="{FF2B5EF4-FFF2-40B4-BE49-F238E27FC236}">
                <a16:creationId xmlns:a16="http://schemas.microsoft.com/office/drawing/2014/main" id="{A06CDE53-1C1E-4C47-BBDC-5493F367F9DC}"/>
              </a:ext>
            </a:extLst>
          </p:cNvPr>
          <p:cNvSpPr>
            <a:spLocks noGrp="1"/>
          </p:cNvSpPr>
          <p:nvPr>
            <p:ph type="body" idx="1"/>
          </p:nvPr>
        </p:nvSpPr>
        <p:spPr>
          <a:xfrm rot="21021272">
            <a:off x="793055" y="1735660"/>
            <a:ext cx="7772400" cy="1500187"/>
          </a:xfrm>
        </p:spPr>
        <p:txBody>
          <a:bodyPr anchor="b">
            <a:normAutofit fontScale="92500"/>
          </a:bodyPr>
          <a:lstStyle/>
          <a:p>
            <a:pPr>
              <a:lnSpc>
                <a:spcPct val="90000"/>
              </a:lnSpc>
            </a:pPr>
            <a:r>
              <a:rPr lang="fr-FR" sz="1900" b="1" i="1" dirty="0">
                <a:solidFill>
                  <a:schemeClr val="accent2"/>
                </a:solidFill>
              </a:rPr>
              <a:t>Le processus de parentalité peut connaître des empêchements dans une ou plusieurs de ces 4 dimensions.</a:t>
            </a:r>
          </a:p>
          <a:p>
            <a:pPr>
              <a:lnSpc>
                <a:spcPct val="90000"/>
              </a:lnSpc>
            </a:pPr>
            <a:endParaRPr lang="fr-FR" sz="1900" dirty="0">
              <a:solidFill>
                <a:schemeClr val="accent2"/>
              </a:solidFill>
            </a:endParaRPr>
          </a:p>
          <a:p>
            <a:pPr>
              <a:lnSpc>
                <a:spcPct val="90000"/>
              </a:lnSpc>
            </a:pPr>
            <a:r>
              <a:rPr lang="fr-FR" sz="1900" dirty="0"/>
              <a:t>Par conséquent, lorsque des parents ne parviennent pas à pourvoir aux besoins de l’enfant, il est plus juste de parler de </a:t>
            </a:r>
            <a:r>
              <a:rPr lang="fr-FR" sz="1900" b="1" i="1" dirty="0">
                <a:solidFill>
                  <a:schemeClr val="accent3"/>
                </a:solidFill>
              </a:rPr>
              <a:t>parentalité empêchée</a:t>
            </a:r>
            <a:r>
              <a:rPr lang="fr-FR" sz="1900" dirty="0">
                <a:solidFill>
                  <a:schemeClr val="accent3"/>
                </a:solidFill>
              </a:rPr>
              <a:t>.</a:t>
            </a:r>
          </a:p>
          <a:p>
            <a:pPr>
              <a:lnSpc>
                <a:spcPct val="90000"/>
              </a:lnSpc>
            </a:pPr>
            <a:endParaRPr lang="fr-FR" sz="1900" dirty="0"/>
          </a:p>
        </p:txBody>
      </p:sp>
    </p:spTree>
    <p:extLst>
      <p:ext uri="{BB962C8B-B14F-4D97-AF65-F5344CB8AC3E}">
        <p14:creationId xmlns:p14="http://schemas.microsoft.com/office/powerpoint/2010/main" val="3518875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9CB08A3-4B9A-934E-A2AF-C434EF3FF369}"/>
              </a:ext>
            </a:extLst>
          </p:cNvPr>
          <p:cNvSpPr>
            <a:spLocks noGrp="1"/>
          </p:cNvSpPr>
          <p:nvPr>
            <p:ph idx="1"/>
          </p:nvPr>
        </p:nvSpPr>
        <p:spPr/>
        <p:txBody>
          <a:bodyPr>
            <a:normAutofit fontScale="92500"/>
          </a:bodyPr>
          <a:lstStyle/>
          <a:p>
            <a:r>
              <a:rPr lang="fr-FR" dirty="0"/>
              <a:t>Penser</a:t>
            </a:r>
            <a:r>
              <a:rPr lang="fr-FR" i="1" dirty="0"/>
              <a:t> empêchements </a:t>
            </a:r>
            <a:r>
              <a:rPr lang="fr-FR" dirty="0"/>
              <a:t>suppose implicitement un potentiel de capacités qui reste à actualiser ou réaliser.</a:t>
            </a:r>
          </a:p>
          <a:p>
            <a:r>
              <a:rPr lang="fr-FR" dirty="0"/>
              <a:t>On sort de fait du parent « tout mauvais » : il existe des réponses à certains besoins de l’enfant et d’autres qui sont empêchées ; ce qui permet de penser des zones de suppléances sans disqualifier la place du parent.</a:t>
            </a:r>
          </a:p>
          <a:p>
            <a:r>
              <a:rPr lang="fr-FR" dirty="0"/>
              <a:t>Penser empêchements ne dit rien de leur importance : parfois il n’est pas possible de lever certains d’entre eux.</a:t>
            </a:r>
          </a:p>
          <a:p>
            <a:r>
              <a:rPr lang="fr-FR" dirty="0"/>
              <a:t>Mais une compétence réalisée peut compenser un empêchement qui ne peut se lever (par exemple : accepter le placement lorsqu’on ne peut remédier à ce qui compromet le développement de l’enfant).</a:t>
            </a:r>
          </a:p>
          <a:p>
            <a:endParaRPr lang="fr-FR" dirty="0"/>
          </a:p>
        </p:txBody>
      </p:sp>
      <p:sp>
        <p:nvSpPr>
          <p:cNvPr id="3" name="Titre 2">
            <a:extLst>
              <a:ext uri="{FF2B5EF4-FFF2-40B4-BE49-F238E27FC236}">
                <a16:creationId xmlns:a16="http://schemas.microsoft.com/office/drawing/2014/main" id="{2437ED6D-2FF6-9D4F-96BE-BB51113DC262}"/>
              </a:ext>
            </a:extLst>
          </p:cNvPr>
          <p:cNvSpPr>
            <a:spLocks noGrp="1"/>
          </p:cNvSpPr>
          <p:nvPr>
            <p:ph type="title"/>
          </p:nvPr>
        </p:nvSpPr>
        <p:spPr/>
        <p:txBody>
          <a:bodyPr/>
          <a:lstStyle/>
          <a:p>
            <a:r>
              <a:rPr lang="fr-FR" dirty="0"/>
              <a:t>Penser des suppléances</a:t>
            </a:r>
            <a:br>
              <a:rPr lang="fr-FR" dirty="0"/>
            </a:br>
            <a:r>
              <a:rPr lang="fr-FR" dirty="0"/>
              <a:t>pour les besoins de l’enfant</a:t>
            </a:r>
            <a:br>
              <a:rPr lang="fr-FR" dirty="0"/>
            </a:br>
            <a:r>
              <a:rPr lang="fr-FR" dirty="0"/>
              <a:t>sans disqualifier la place du parent</a:t>
            </a:r>
          </a:p>
        </p:txBody>
      </p:sp>
    </p:spTree>
    <p:extLst>
      <p:ext uri="{BB962C8B-B14F-4D97-AF65-F5344CB8AC3E}">
        <p14:creationId xmlns:p14="http://schemas.microsoft.com/office/powerpoint/2010/main" val="266502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A48905-AAC2-D549-B583-65E197E82FD6}"/>
              </a:ext>
            </a:extLst>
          </p:cNvPr>
          <p:cNvSpPr>
            <a:spLocks noGrp="1"/>
          </p:cNvSpPr>
          <p:nvPr>
            <p:ph type="title"/>
          </p:nvPr>
        </p:nvSpPr>
        <p:spPr/>
        <p:txBody>
          <a:bodyPr/>
          <a:lstStyle/>
          <a:p>
            <a:r>
              <a:rPr lang="fr-FR" dirty="0"/>
              <a:t>Une approche épistémologique en psychopathologie</a:t>
            </a:r>
          </a:p>
        </p:txBody>
      </p:sp>
      <p:sp>
        <p:nvSpPr>
          <p:cNvPr id="3" name="Espace réservé du texte 2">
            <a:extLst>
              <a:ext uri="{FF2B5EF4-FFF2-40B4-BE49-F238E27FC236}">
                <a16:creationId xmlns:a16="http://schemas.microsoft.com/office/drawing/2014/main" id="{76FD7D62-6D5E-A848-A163-8A82A663A572}"/>
              </a:ext>
            </a:extLst>
          </p:cNvPr>
          <p:cNvSpPr>
            <a:spLocks noGrp="1"/>
          </p:cNvSpPr>
          <p:nvPr>
            <p:ph type="body" idx="1"/>
          </p:nvPr>
        </p:nvSpPr>
        <p:spPr/>
        <p:txBody>
          <a:bodyPr/>
          <a:lstStyle/>
          <a:p>
            <a:r>
              <a:rPr lang="fr-FR" dirty="0"/>
              <a:t>Qu’est-ce que l’anthropologie clinique ?</a:t>
            </a:r>
          </a:p>
        </p:txBody>
      </p:sp>
    </p:spTree>
    <p:extLst>
      <p:ext uri="{BB962C8B-B14F-4D97-AF65-F5344CB8AC3E}">
        <p14:creationId xmlns:p14="http://schemas.microsoft.com/office/powerpoint/2010/main" val="3654935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83460E-D271-DC43-B300-41DCF864BED7}"/>
              </a:ext>
            </a:extLst>
          </p:cNvPr>
          <p:cNvSpPr>
            <a:spLocks noGrp="1"/>
          </p:cNvSpPr>
          <p:nvPr>
            <p:ph idx="1"/>
          </p:nvPr>
        </p:nvSpPr>
        <p:spPr>
          <a:xfrm>
            <a:off x="467544" y="2010544"/>
            <a:ext cx="8219256" cy="2836912"/>
          </a:xfrm>
        </p:spPr>
        <p:txBody>
          <a:bodyPr/>
          <a:lstStyle/>
          <a:p>
            <a:r>
              <a:rPr lang="fr-FR" dirty="0"/>
              <a:t>N’enlève rien à notre capacité à penser les besoins de protection de l’enfant.</a:t>
            </a:r>
          </a:p>
          <a:p>
            <a:r>
              <a:rPr lang="fr-FR" dirty="0"/>
              <a:t>Augmente notre capacité à créer des contextes relationnels favorables au travail avec les parents.</a:t>
            </a:r>
          </a:p>
          <a:p>
            <a:r>
              <a:rPr lang="fr-FR" dirty="0"/>
              <a:t>Limite chez l’enfant les mouvements psychiques de compensation des effets du fantasme du parent « tout mauvais ».</a:t>
            </a:r>
          </a:p>
          <a:p>
            <a:endParaRPr lang="fr-FR" dirty="0"/>
          </a:p>
        </p:txBody>
      </p:sp>
      <p:sp>
        <p:nvSpPr>
          <p:cNvPr id="3" name="Titre 2">
            <a:extLst>
              <a:ext uri="{FF2B5EF4-FFF2-40B4-BE49-F238E27FC236}">
                <a16:creationId xmlns:a16="http://schemas.microsoft.com/office/drawing/2014/main" id="{D9A395A4-814D-7A45-846F-9A1641851DAA}"/>
              </a:ext>
            </a:extLst>
          </p:cNvPr>
          <p:cNvSpPr>
            <a:spLocks noGrp="1"/>
          </p:cNvSpPr>
          <p:nvPr>
            <p:ph type="title"/>
          </p:nvPr>
        </p:nvSpPr>
        <p:spPr/>
        <p:txBody>
          <a:bodyPr/>
          <a:lstStyle/>
          <a:p>
            <a:r>
              <a:rPr lang="fr-FR" dirty="0"/>
              <a:t>En résumé, le concept de parentalité empêchée :</a:t>
            </a:r>
          </a:p>
        </p:txBody>
      </p:sp>
    </p:spTree>
    <p:extLst>
      <p:ext uri="{BB962C8B-B14F-4D97-AF65-F5344CB8AC3E}">
        <p14:creationId xmlns:p14="http://schemas.microsoft.com/office/powerpoint/2010/main" val="3617300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5567187-081B-D848-BB89-7B731972B01A}"/>
              </a:ext>
            </a:extLst>
          </p:cNvPr>
          <p:cNvSpPr>
            <a:spLocks noGrp="1"/>
          </p:cNvSpPr>
          <p:nvPr>
            <p:ph idx="1"/>
          </p:nvPr>
        </p:nvSpPr>
        <p:spPr>
          <a:xfrm>
            <a:off x="1115616" y="2996952"/>
            <a:ext cx="7859216" cy="2692896"/>
          </a:xfrm>
        </p:spPr>
        <p:txBody>
          <a:bodyPr>
            <a:normAutofit lnSpcReduction="10000"/>
          </a:bodyPr>
          <a:lstStyle/>
          <a:p>
            <a:pPr marL="0" indent="0" algn="r">
              <a:buNone/>
            </a:pPr>
            <a:r>
              <a:rPr lang="fr-FR" sz="3600" b="1" kern="0" dirty="0">
                <a:solidFill>
                  <a:schemeClr val="accent2"/>
                </a:solidFill>
              </a:rPr>
              <a:t>Acte ultime de la parentalité : Donner le consentement à ce que son enfant grandisse dans une autre famille lorsqu’on ne peux pas pourvoir à ses besoins</a:t>
            </a:r>
          </a:p>
          <a:p>
            <a:endParaRPr lang="fr-FR" dirty="0"/>
          </a:p>
        </p:txBody>
      </p:sp>
      <p:sp>
        <p:nvSpPr>
          <p:cNvPr id="3" name="Titre 2">
            <a:extLst>
              <a:ext uri="{FF2B5EF4-FFF2-40B4-BE49-F238E27FC236}">
                <a16:creationId xmlns:a16="http://schemas.microsoft.com/office/drawing/2014/main" id="{C588FE2A-33D7-6B4F-8908-8C338B4F4F96}"/>
              </a:ext>
            </a:extLst>
          </p:cNvPr>
          <p:cNvSpPr>
            <a:spLocks noGrp="1"/>
          </p:cNvSpPr>
          <p:nvPr>
            <p:ph type="title"/>
          </p:nvPr>
        </p:nvSpPr>
        <p:spPr/>
        <p:txBody>
          <a:bodyPr/>
          <a:lstStyle/>
          <a:p>
            <a:r>
              <a:rPr lang="fr-FR" dirty="0"/>
              <a:t>L’impératif éthique de la parentalité :</a:t>
            </a:r>
            <a:br>
              <a:rPr lang="fr-FR" dirty="0"/>
            </a:br>
            <a:r>
              <a:rPr lang="fr-FR" dirty="0"/>
              <a:t>Donner à l’enfant quelque chose de bon</a:t>
            </a:r>
            <a:br>
              <a:rPr lang="fr-FR" dirty="0"/>
            </a:br>
            <a:r>
              <a:rPr lang="fr-FR" dirty="0"/>
              <a:t>dont il a besoin</a:t>
            </a:r>
          </a:p>
        </p:txBody>
      </p:sp>
    </p:spTree>
    <p:extLst>
      <p:ext uri="{BB962C8B-B14F-4D97-AF65-F5344CB8AC3E}">
        <p14:creationId xmlns:p14="http://schemas.microsoft.com/office/powerpoint/2010/main" val="1343325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E67474-8858-DD45-87BA-3BC474EBA74D}"/>
              </a:ext>
            </a:extLst>
          </p:cNvPr>
          <p:cNvSpPr>
            <a:spLocks noGrp="1"/>
          </p:cNvSpPr>
          <p:nvPr>
            <p:ph type="title"/>
          </p:nvPr>
        </p:nvSpPr>
        <p:spPr/>
        <p:txBody>
          <a:bodyPr/>
          <a:lstStyle/>
          <a:p>
            <a:r>
              <a:rPr lang="fr-FR" sz="3200" dirty="0"/>
              <a:t>un changement de paradigme dans la continuité de la réforme de 2007</a:t>
            </a:r>
          </a:p>
        </p:txBody>
      </p:sp>
      <p:sp>
        <p:nvSpPr>
          <p:cNvPr id="3" name="Espace réservé du texte 2">
            <a:extLst>
              <a:ext uri="{FF2B5EF4-FFF2-40B4-BE49-F238E27FC236}">
                <a16:creationId xmlns:a16="http://schemas.microsoft.com/office/drawing/2014/main" id="{FF207113-6881-E743-A1B3-245F70BF6ED0}"/>
              </a:ext>
            </a:extLst>
          </p:cNvPr>
          <p:cNvSpPr>
            <a:spLocks noGrp="1"/>
          </p:cNvSpPr>
          <p:nvPr>
            <p:ph type="body" idx="1"/>
          </p:nvPr>
        </p:nvSpPr>
        <p:spPr/>
        <p:txBody>
          <a:bodyPr/>
          <a:lstStyle/>
          <a:p>
            <a:r>
              <a:rPr lang="fr-FR" sz="3600" b="1" dirty="0"/>
              <a:t>Loi de 2016 : </a:t>
            </a:r>
            <a:br>
              <a:rPr lang="fr-FR" dirty="0"/>
            </a:br>
            <a:endParaRPr lang="fr-FR" dirty="0"/>
          </a:p>
        </p:txBody>
      </p:sp>
    </p:spTree>
    <p:extLst>
      <p:ext uri="{BB962C8B-B14F-4D97-AF65-F5344CB8AC3E}">
        <p14:creationId xmlns:p14="http://schemas.microsoft.com/office/powerpoint/2010/main" val="558976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dirty="0"/>
              <a:t>De la protection de l’enfance à la protection de l’enfant.</a:t>
            </a:r>
          </a:p>
          <a:p>
            <a:r>
              <a:rPr lang="fr-FR" dirty="0"/>
              <a:t>Du soutien à la parentalité comme fin au soutien de la parentalité comme moyen.</a:t>
            </a:r>
          </a:p>
          <a:p>
            <a:r>
              <a:rPr lang="fr-FR" dirty="0"/>
              <a:t>De l’évaluation du danger à l’évaluation de la pourvoyance des besoins de l’enfant.</a:t>
            </a:r>
          </a:p>
        </p:txBody>
      </p:sp>
      <p:sp>
        <p:nvSpPr>
          <p:cNvPr id="2" name="Titre 1"/>
          <p:cNvSpPr>
            <a:spLocks noGrp="1"/>
          </p:cNvSpPr>
          <p:nvPr>
            <p:ph type="title"/>
          </p:nvPr>
        </p:nvSpPr>
        <p:spPr/>
        <p:txBody>
          <a:bodyPr/>
          <a:lstStyle/>
          <a:p>
            <a:r>
              <a:rPr lang="fr-FR" dirty="0"/>
              <a:t>Changement de paradigmes</a:t>
            </a:r>
          </a:p>
        </p:txBody>
      </p:sp>
    </p:spTree>
    <p:extLst>
      <p:ext uri="{BB962C8B-B14F-4D97-AF65-F5344CB8AC3E}">
        <p14:creationId xmlns:p14="http://schemas.microsoft.com/office/powerpoint/2010/main" val="1151061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38ADEF-1994-FD4E-9A08-2E322E47F02E}"/>
              </a:ext>
            </a:extLst>
          </p:cNvPr>
          <p:cNvSpPr>
            <a:spLocks noGrp="1"/>
          </p:cNvSpPr>
          <p:nvPr>
            <p:ph type="title"/>
          </p:nvPr>
        </p:nvSpPr>
        <p:spPr>
          <a:xfrm>
            <a:off x="457200" y="0"/>
            <a:ext cx="3008313" cy="1963998"/>
          </a:xfrm>
        </p:spPr>
        <p:txBody>
          <a:bodyPr/>
          <a:lstStyle/>
          <a:p>
            <a:r>
              <a:rPr lang="fr-FR" dirty="0"/>
              <a:t>Une Démarche de consensus scientifique sur les besoins de l’enfant</a:t>
            </a:r>
          </a:p>
        </p:txBody>
      </p:sp>
      <p:sp>
        <p:nvSpPr>
          <p:cNvPr id="3" name="Espace réservé du contenu 2">
            <a:extLst>
              <a:ext uri="{FF2B5EF4-FFF2-40B4-BE49-F238E27FC236}">
                <a16:creationId xmlns:a16="http://schemas.microsoft.com/office/drawing/2014/main" id="{EC84187B-B3A1-B44A-9F3F-9DB3610CC514}"/>
              </a:ext>
            </a:extLst>
          </p:cNvPr>
          <p:cNvSpPr>
            <a:spLocks noGrp="1"/>
          </p:cNvSpPr>
          <p:nvPr>
            <p:ph idx="1"/>
          </p:nvPr>
        </p:nvSpPr>
        <p:spPr/>
        <p:txBody>
          <a:bodyPr/>
          <a:lstStyle/>
          <a:p>
            <a:r>
              <a:rPr lang="fr-FR" dirty="0"/>
              <a:t>Objectifs :</a:t>
            </a:r>
          </a:p>
          <a:p>
            <a:pPr lvl="1"/>
            <a:r>
              <a:rPr lang="fr-FR" sz="2600" dirty="0"/>
              <a:t>Appréhender les besoins fondamentaux de l’enfant</a:t>
            </a:r>
          </a:p>
          <a:p>
            <a:pPr lvl="1"/>
            <a:r>
              <a:rPr lang="fr-FR" sz="2600" dirty="0"/>
              <a:t>Appréhender les facteurs de compromission du développement de l’enfant </a:t>
            </a:r>
          </a:p>
          <a:p>
            <a:pPr lvl="1"/>
            <a:r>
              <a:rPr lang="fr-FR" sz="2600" dirty="0"/>
              <a:t>Appréhender les modalités de réponse en protection de l’enfance </a:t>
            </a:r>
          </a:p>
          <a:p>
            <a:pPr lvl="1"/>
            <a:r>
              <a:rPr lang="fr-FR" sz="2600" dirty="0"/>
              <a:t>Faire des propositions (formation, intervention) : 39 recommandations </a:t>
            </a:r>
          </a:p>
          <a:p>
            <a:endParaRPr lang="fr-FR" dirty="0"/>
          </a:p>
        </p:txBody>
      </p:sp>
      <p:sp>
        <p:nvSpPr>
          <p:cNvPr id="4" name="Espace réservé du texte 3">
            <a:extLst>
              <a:ext uri="{FF2B5EF4-FFF2-40B4-BE49-F238E27FC236}">
                <a16:creationId xmlns:a16="http://schemas.microsoft.com/office/drawing/2014/main" id="{4546DFBC-D37D-9A4E-A84E-D4E44ED44BFD}"/>
              </a:ext>
            </a:extLst>
          </p:cNvPr>
          <p:cNvSpPr>
            <a:spLocks noGrp="1"/>
          </p:cNvSpPr>
          <p:nvPr>
            <p:ph type="body" sz="half" idx="2"/>
          </p:nvPr>
        </p:nvSpPr>
        <p:spPr>
          <a:xfrm>
            <a:off x="494983" y="1963998"/>
            <a:ext cx="3008313" cy="2930004"/>
          </a:xfrm>
        </p:spPr>
        <p:txBody>
          <a:bodyPr/>
          <a:lstStyle/>
          <a:p>
            <a:r>
              <a:rPr lang="fr-FR" dirty="0">
                <a:solidFill>
                  <a:schemeClr val="accent2"/>
                </a:solidFill>
              </a:rPr>
              <a:t>15 experts</a:t>
            </a:r>
          </a:p>
          <a:p>
            <a:r>
              <a:rPr lang="fr-FR" dirty="0">
                <a:solidFill>
                  <a:schemeClr val="accent2"/>
                </a:solidFill>
              </a:rPr>
              <a:t>50 auditions</a:t>
            </a:r>
          </a:p>
          <a:p>
            <a:r>
              <a:rPr lang="fr-FR" dirty="0">
                <a:solidFill>
                  <a:schemeClr val="accent2"/>
                </a:solidFill>
              </a:rPr>
              <a:t>Corpus scientifiques international</a:t>
            </a:r>
          </a:p>
          <a:p>
            <a:r>
              <a:rPr lang="fr-FR" dirty="0">
                <a:solidFill>
                  <a:schemeClr val="accent2"/>
                </a:solidFill>
              </a:rPr>
              <a:t>Démarche pluridisciplinaire et transversale</a:t>
            </a:r>
          </a:p>
          <a:p>
            <a:r>
              <a:rPr lang="fr-FR" dirty="0">
                <a:solidFill>
                  <a:schemeClr val="accent2"/>
                </a:solidFill>
              </a:rPr>
              <a:t>Une conférence de consensus</a:t>
            </a:r>
          </a:p>
          <a:p>
            <a:r>
              <a:rPr lang="fr-FR" dirty="0">
                <a:solidFill>
                  <a:schemeClr val="accent2"/>
                </a:solidFill>
              </a:rPr>
              <a:t>Un rapport de 120 pages</a:t>
            </a:r>
          </a:p>
        </p:txBody>
      </p:sp>
      <p:sp>
        <p:nvSpPr>
          <p:cNvPr id="5" name="Espace réservé du texte 4">
            <a:extLst>
              <a:ext uri="{FF2B5EF4-FFF2-40B4-BE49-F238E27FC236}">
                <a16:creationId xmlns:a16="http://schemas.microsoft.com/office/drawing/2014/main" id="{29D9EC64-8D7E-2943-8AD7-654C67D6864F}"/>
              </a:ext>
            </a:extLst>
          </p:cNvPr>
          <p:cNvSpPr>
            <a:spLocks noGrp="1"/>
          </p:cNvSpPr>
          <p:nvPr>
            <p:ph type="body" sz="half" idx="13"/>
          </p:nvPr>
        </p:nvSpPr>
        <p:spPr/>
        <p:txBody>
          <a:bodyPr/>
          <a:lstStyle/>
          <a:p>
            <a:endParaRPr lang="fr-FR"/>
          </a:p>
        </p:txBody>
      </p:sp>
    </p:spTree>
    <p:extLst>
      <p:ext uri="{BB962C8B-B14F-4D97-AF65-F5344CB8AC3E}">
        <p14:creationId xmlns:p14="http://schemas.microsoft.com/office/powerpoint/2010/main" val="499238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1">
            <a:extLst>
              <a:ext uri="{FF2B5EF4-FFF2-40B4-BE49-F238E27FC236}">
                <a16:creationId xmlns:a16="http://schemas.microsoft.com/office/drawing/2014/main" id="{60FDF2DC-DBF4-CB40-B3C9-62A7E050B561}"/>
              </a:ext>
            </a:extLst>
          </p:cNvPr>
          <p:cNvSpPr txBox="1">
            <a:spLocks/>
          </p:cNvSpPr>
          <p:nvPr/>
        </p:nvSpPr>
        <p:spPr>
          <a:xfrm>
            <a:off x="323528" y="764704"/>
            <a:ext cx="8134672" cy="52556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130000"/>
              <a:buFont typeface="Wingdings" pitchFamily="2" charset="2"/>
              <a:buChar char="§"/>
              <a:defRPr sz="2400" kern="1200">
                <a:solidFill>
                  <a:schemeClr val="tx1"/>
                </a:solidFill>
                <a:latin typeface="+mj-lt"/>
                <a:ea typeface="+mn-ea"/>
                <a:cs typeface="+mn-cs"/>
              </a:defRPr>
            </a:lvl1pPr>
            <a:lvl2pPr marL="742950" indent="-285750" algn="l" defTabSz="914400" rtl="0" eaLnBrk="1" latinLnBrk="0" hangingPunct="1">
              <a:spcBef>
                <a:spcPct val="20000"/>
              </a:spcBef>
              <a:buClr>
                <a:schemeClr val="bg1"/>
              </a:buClr>
              <a:buSzPct val="130000"/>
              <a:buFont typeface="Wingdings" pitchFamily="2" charset="2"/>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Clr>
                <a:schemeClr val="bg1"/>
              </a:buClr>
              <a:buSzPct val="110000"/>
              <a:buFont typeface="Wingdings" pitchFamily="2" charset="2"/>
              <a:buChar char="§"/>
              <a:defRPr sz="1800" kern="1200">
                <a:solidFill>
                  <a:schemeClr val="tx1"/>
                </a:solidFill>
                <a:latin typeface="+mj-lt"/>
                <a:ea typeface="+mn-ea"/>
                <a:cs typeface="+mn-cs"/>
              </a:defRPr>
            </a:lvl3pPr>
            <a:lvl4pPr marL="1600200" indent="-228600" algn="l" defTabSz="914400" rtl="0" eaLnBrk="1" latinLnBrk="0" hangingPunct="1">
              <a:spcBef>
                <a:spcPct val="20000"/>
              </a:spcBef>
              <a:buClr>
                <a:schemeClr val="bg1"/>
              </a:buClr>
              <a:buSzPct val="90000"/>
              <a:buFont typeface="Wingdings" pitchFamily="2" charset="2"/>
              <a:buChar char="§"/>
              <a:defRPr sz="1600" kern="1200">
                <a:solidFill>
                  <a:schemeClr val="tx1"/>
                </a:solidFill>
                <a:latin typeface="+mj-lt"/>
                <a:ea typeface="+mn-ea"/>
                <a:cs typeface="+mn-cs"/>
              </a:defRPr>
            </a:lvl4pPr>
            <a:lvl5pPr marL="2057400" indent="-228600" algn="l" defTabSz="914400" rtl="0" eaLnBrk="1" latinLnBrk="0" hangingPunct="1">
              <a:spcBef>
                <a:spcPct val="20000"/>
              </a:spcBef>
              <a:buClr>
                <a:schemeClr val="bg1"/>
              </a:buClr>
              <a:buSzPct val="70000"/>
              <a:buFont typeface="Wingdings" pitchFamily="2" charset="2"/>
              <a:buChar char="§"/>
              <a:defRPr sz="1400" i="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dirty="0"/>
              <a:t>	Besoins</a:t>
            </a:r>
          </a:p>
          <a:p>
            <a:pPr marL="0" indent="0">
              <a:buNone/>
            </a:pPr>
            <a:r>
              <a:rPr lang="fr-FR" dirty="0"/>
              <a:t>	fondamentaux</a:t>
            </a:r>
          </a:p>
        </p:txBody>
      </p:sp>
      <p:graphicFrame>
        <p:nvGraphicFramePr>
          <p:cNvPr id="9" name="Diagramme 8">
            <a:extLst>
              <a:ext uri="{FF2B5EF4-FFF2-40B4-BE49-F238E27FC236}">
                <a16:creationId xmlns:a16="http://schemas.microsoft.com/office/drawing/2014/main" id="{2808D1D4-1056-4047-AA61-927A09092B8D}"/>
              </a:ext>
            </a:extLst>
          </p:cNvPr>
          <p:cNvGraphicFramePr/>
          <p:nvPr/>
        </p:nvGraphicFramePr>
        <p:xfrm>
          <a:off x="827584" y="332656"/>
          <a:ext cx="7200800"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Connecteur droit avec flèche 9">
            <a:extLst>
              <a:ext uri="{FF2B5EF4-FFF2-40B4-BE49-F238E27FC236}">
                <a16:creationId xmlns:a16="http://schemas.microsoft.com/office/drawing/2014/main" id="{F3446004-FFBB-AD40-887C-BE83B75EB600}"/>
              </a:ext>
            </a:extLst>
          </p:cNvPr>
          <p:cNvCxnSpPr/>
          <p:nvPr/>
        </p:nvCxnSpPr>
        <p:spPr bwMode="auto">
          <a:xfrm>
            <a:off x="2627783" y="3356992"/>
            <a:ext cx="432048" cy="0"/>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11" name="Connecteur droit avec flèche 10">
            <a:extLst>
              <a:ext uri="{FF2B5EF4-FFF2-40B4-BE49-F238E27FC236}">
                <a16:creationId xmlns:a16="http://schemas.microsoft.com/office/drawing/2014/main" id="{48F63E94-013E-7442-846A-280C04A3740B}"/>
              </a:ext>
            </a:extLst>
          </p:cNvPr>
          <p:cNvCxnSpPr/>
          <p:nvPr/>
        </p:nvCxnSpPr>
        <p:spPr bwMode="auto">
          <a:xfrm>
            <a:off x="5796136" y="3356992"/>
            <a:ext cx="432048" cy="0"/>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12" name="Connecteur droit avec flèche 11">
            <a:extLst>
              <a:ext uri="{FF2B5EF4-FFF2-40B4-BE49-F238E27FC236}">
                <a16:creationId xmlns:a16="http://schemas.microsoft.com/office/drawing/2014/main" id="{82FB6545-3D95-6D40-9851-34F046D03753}"/>
              </a:ext>
            </a:extLst>
          </p:cNvPr>
          <p:cNvCxnSpPr>
            <a:cxnSpLocks/>
          </p:cNvCxnSpPr>
          <p:nvPr/>
        </p:nvCxnSpPr>
        <p:spPr bwMode="auto">
          <a:xfrm flipV="1">
            <a:off x="2591780" y="1649469"/>
            <a:ext cx="936103" cy="885990"/>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13" name="Connecteur droit avec flèche 12">
            <a:extLst>
              <a:ext uri="{FF2B5EF4-FFF2-40B4-BE49-F238E27FC236}">
                <a16:creationId xmlns:a16="http://schemas.microsoft.com/office/drawing/2014/main" id="{473C8DE3-88C8-D841-8292-97E9E6A9C68C}"/>
              </a:ext>
            </a:extLst>
          </p:cNvPr>
          <p:cNvCxnSpPr>
            <a:cxnSpLocks/>
          </p:cNvCxnSpPr>
          <p:nvPr/>
        </p:nvCxnSpPr>
        <p:spPr bwMode="auto">
          <a:xfrm flipV="1">
            <a:off x="5572492" y="4336096"/>
            <a:ext cx="1081860" cy="936485"/>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14" name="Connecteur droit avec flèche 13">
            <a:extLst>
              <a:ext uri="{FF2B5EF4-FFF2-40B4-BE49-F238E27FC236}">
                <a16:creationId xmlns:a16="http://schemas.microsoft.com/office/drawing/2014/main" id="{64AF21DB-47AD-EB40-B917-8846D51F41C1}"/>
              </a:ext>
            </a:extLst>
          </p:cNvPr>
          <p:cNvCxnSpPr>
            <a:cxnSpLocks/>
          </p:cNvCxnSpPr>
          <p:nvPr/>
        </p:nvCxnSpPr>
        <p:spPr bwMode="auto">
          <a:xfrm flipH="1" flipV="1">
            <a:off x="5364089" y="1676789"/>
            <a:ext cx="1066617" cy="907921"/>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15" name="Connecteur droit avec flèche 14">
            <a:extLst>
              <a:ext uri="{FF2B5EF4-FFF2-40B4-BE49-F238E27FC236}">
                <a16:creationId xmlns:a16="http://schemas.microsoft.com/office/drawing/2014/main" id="{FE1C7F48-5C43-324D-8F8D-DF8F9FAFF1B3}"/>
              </a:ext>
            </a:extLst>
          </p:cNvPr>
          <p:cNvCxnSpPr>
            <a:cxnSpLocks/>
          </p:cNvCxnSpPr>
          <p:nvPr/>
        </p:nvCxnSpPr>
        <p:spPr bwMode="auto">
          <a:xfrm flipH="1" flipV="1">
            <a:off x="2248779" y="4300610"/>
            <a:ext cx="1066617" cy="907921"/>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16" name="Connecteur droit avec flèche 15">
            <a:extLst>
              <a:ext uri="{FF2B5EF4-FFF2-40B4-BE49-F238E27FC236}">
                <a16:creationId xmlns:a16="http://schemas.microsoft.com/office/drawing/2014/main" id="{4C34124A-A8B0-7B44-8015-D7001DDD1AC0}"/>
              </a:ext>
            </a:extLst>
          </p:cNvPr>
          <p:cNvCxnSpPr>
            <a:cxnSpLocks/>
          </p:cNvCxnSpPr>
          <p:nvPr/>
        </p:nvCxnSpPr>
        <p:spPr bwMode="auto">
          <a:xfrm flipV="1">
            <a:off x="4484131" y="4336096"/>
            <a:ext cx="0" cy="418474"/>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17" name="Connecteur droit avec flèche 16">
            <a:extLst>
              <a:ext uri="{FF2B5EF4-FFF2-40B4-BE49-F238E27FC236}">
                <a16:creationId xmlns:a16="http://schemas.microsoft.com/office/drawing/2014/main" id="{55A03076-FB95-3A4E-9DB5-308275D1279E}"/>
              </a:ext>
            </a:extLst>
          </p:cNvPr>
          <p:cNvCxnSpPr>
            <a:cxnSpLocks/>
          </p:cNvCxnSpPr>
          <p:nvPr/>
        </p:nvCxnSpPr>
        <p:spPr bwMode="auto">
          <a:xfrm flipV="1">
            <a:off x="4450951" y="1992593"/>
            <a:ext cx="0" cy="259024"/>
          </a:xfrm>
          <a:prstGeom prst="straightConnector1">
            <a:avLst/>
          </a:prstGeom>
          <a:solidFill>
            <a:schemeClr val="accent1"/>
          </a:solidFill>
          <a:ln w="9525" cap="flat" cmpd="sng" algn="ctr">
            <a:solidFill>
              <a:schemeClr val="tx1"/>
            </a:solidFill>
            <a:prstDash val="solid"/>
            <a:round/>
            <a:headEnd type="triangle"/>
            <a:tailEnd type="triangle"/>
          </a:ln>
          <a:effectLst/>
        </p:spPr>
      </p:cxnSp>
    </p:spTree>
    <p:extLst>
      <p:ext uri="{BB962C8B-B14F-4D97-AF65-F5344CB8AC3E}">
        <p14:creationId xmlns:p14="http://schemas.microsoft.com/office/powerpoint/2010/main" val="2096969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D2E887B-CBD9-5F44-B374-C901A0993DB9}"/>
              </a:ext>
            </a:extLst>
          </p:cNvPr>
          <p:cNvSpPr>
            <a:spLocks noGrp="1"/>
          </p:cNvSpPr>
          <p:nvPr>
            <p:ph idx="1"/>
          </p:nvPr>
        </p:nvSpPr>
        <p:spPr/>
        <p:txBody>
          <a:bodyPr>
            <a:normAutofit/>
          </a:bodyPr>
          <a:lstStyle/>
          <a:p>
            <a:pPr marL="0" indent="0" algn="just">
              <a:buNone/>
            </a:pPr>
            <a:r>
              <a:rPr lang="fr-FR" sz="3200" dirty="0"/>
              <a:t>Nous désignons par </a:t>
            </a:r>
            <a:r>
              <a:rPr lang="fr-FR" sz="3200" b="1" i="1" dirty="0">
                <a:solidFill>
                  <a:schemeClr val="accent3"/>
                </a:solidFill>
              </a:rPr>
              <a:t>POURVOYANCE</a:t>
            </a:r>
            <a:r>
              <a:rPr lang="fr-FR" sz="3200" dirty="0"/>
              <a:t>, l’ensemble des moyens, </a:t>
            </a:r>
            <a:r>
              <a:rPr lang="fr-FR" sz="3200" b="1" i="1" dirty="0"/>
              <a:t>humains</a:t>
            </a:r>
            <a:r>
              <a:rPr lang="fr-FR" sz="3200" dirty="0"/>
              <a:t>, </a:t>
            </a:r>
            <a:r>
              <a:rPr lang="fr-FR" sz="3200" b="1" i="1" dirty="0">
                <a:solidFill>
                  <a:schemeClr val="accent2"/>
                </a:solidFill>
              </a:rPr>
              <a:t>matériels</a:t>
            </a:r>
            <a:r>
              <a:rPr lang="fr-FR" sz="3200" dirty="0"/>
              <a:t>, </a:t>
            </a:r>
            <a:r>
              <a:rPr lang="fr-FR" sz="3200" b="1" i="1" dirty="0">
                <a:solidFill>
                  <a:schemeClr val="accent3">
                    <a:lumMod val="75000"/>
                  </a:schemeClr>
                </a:solidFill>
              </a:rPr>
              <a:t>affectifs</a:t>
            </a:r>
            <a:r>
              <a:rPr lang="fr-FR" sz="3200" dirty="0"/>
              <a:t>, </a:t>
            </a:r>
            <a:r>
              <a:rPr lang="fr-FR" sz="3200" b="1" i="1" dirty="0">
                <a:solidFill>
                  <a:schemeClr val="accent4">
                    <a:lumMod val="60000"/>
                    <a:lumOff val="40000"/>
                  </a:schemeClr>
                </a:solidFill>
              </a:rPr>
              <a:t>éthiques</a:t>
            </a:r>
            <a:r>
              <a:rPr lang="fr-FR" sz="3200" dirty="0"/>
              <a:t>, </a:t>
            </a:r>
            <a:r>
              <a:rPr lang="fr-FR" sz="3200" b="1" i="1" dirty="0">
                <a:solidFill>
                  <a:schemeClr val="accent1"/>
                </a:solidFill>
              </a:rPr>
              <a:t>réflexifs</a:t>
            </a:r>
            <a:r>
              <a:rPr lang="fr-FR" sz="3200" dirty="0"/>
              <a:t> et </a:t>
            </a:r>
            <a:r>
              <a:rPr lang="fr-FR" sz="3200" b="1" i="1" dirty="0">
                <a:solidFill>
                  <a:schemeClr val="accent2">
                    <a:lumMod val="60000"/>
                    <a:lumOff val="40000"/>
                  </a:schemeClr>
                </a:solidFill>
              </a:rPr>
              <a:t>relationnels</a:t>
            </a:r>
            <a:r>
              <a:rPr lang="fr-FR" sz="3200" dirty="0"/>
              <a:t> </a:t>
            </a:r>
            <a:r>
              <a:rPr lang="fr-FR" sz="3200" u="sng" dirty="0"/>
              <a:t>mis en œuvre</a:t>
            </a:r>
            <a:r>
              <a:rPr lang="fr-FR" sz="3200" dirty="0"/>
              <a:t> pour assurer le développement de l’enfant en pourvoyant à ses besoins.</a:t>
            </a:r>
          </a:p>
        </p:txBody>
      </p:sp>
      <p:sp>
        <p:nvSpPr>
          <p:cNvPr id="3" name="Titre 2">
            <a:extLst>
              <a:ext uri="{FF2B5EF4-FFF2-40B4-BE49-F238E27FC236}">
                <a16:creationId xmlns:a16="http://schemas.microsoft.com/office/drawing/2014/main" id="{2B8E24A1-5554-3C4A-B22D-212AE40B2C18}"/>
              </a:ext>
            </a:extLst>
          </p:cNvPr>
          <p:cNvSpPr>
            <a:spLocks noGrp="1"/>
          </p:cNvSpPr>
          <p:nvPr>
            <p:ph type="title"/>
          </p:nvPr>
        </p:nvSpPr>
        <p:spPr/>
        <p:txBody>
          <a:bodyPr/>
          <a:lstStyle/>
          <a:p>
            <a:r>
              <a:rPr lang="fr-FR" dirty="0"/>
              <a:t>Qu’est-ce que la pourvoyance des besoins de l’enfant ?</a:t>
            </a:r>
          </a:p>
        </p:txBody>
      </p:sp>
    </p:spTree>
    <p:extLst>
      <p:ext uri="{BB962C8B-B14F-4D97-AF65-F5344CB8AC3E}">
        <p14:creationId xmlns:p14="http://schemas.microsoft.com/office/powerpoint/2010/main" val="2987265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847DA9A-B6BC-8F45-B93D-767EAB6C64CD}"/>
              </a:ext>
            </a:extLst>
          </p:cNvPr>
          <p:cNvSpPr>
            <a:spLocks noGrp="1"/>
          </p:cNvSpPr>
          <p:nvPr>
            <p:ph idx="1"/>
          </p:nvPr>
        </p:nvSpPr>
        <p:spPr/>
        <p:txBody>
          <a:bodyPr/>
          <a:lstStyle/>
          <a:p>
            <a:r>
              <a:rPr lang="fr-FR" dirty="0"/>
              <a:t>Des contenus identiques matérialisés distinctement</a:t>
            </a:r>
          </a:p>
          <a:p>
            <a:r>
              <a:rPr lang="fr-FR" dirty="0"/>
              <a:t>Contraint à penser </a:t>
            </a:r>
            <a:r>
              <a:rPr lang="fr-FR" i="1" dirty="0">
                <a:solidFill>
                  <a:schemeClr val="accent2"/>
                </a:solidFill>
              </a:rPr>
              <a:t>ressources</a:t>
            </a:r>
            <a:r>
              <a:rPr lang="fr-FR" dirty="0"/>
              <a:t> et pas uniquement </a:t>
            </a:r>
            <a:r>
              <a:rPr lang="fr-FR" i="1" dirty="0">
                <a:solidFill>
                  <a:schemeClr val="tx1">
                    <a:lumMod val="60000"/>
                    <a:lumOff val="40000"/>
                  </a:schemeClr>
                </a:solidFill>
              </a:rPr>
              <a:t>empêchements</a:t>
            </a:r>
          </a:p>
          <a:p>
            <a:r>
              <a:rPr lang="fr-FR" dirty="0"/>
              <a:t>Ouvre des possibilités nouvelles d’intervention auxquelles nous n’avions pas forcément pensé</a:t>
            </a:r>
          </a:p>
        </p:txBody>
      </p:sp>
      <p:sp>
        <p:nvSpPr>
          <p:cNvPr id="3" name="Titre 2">
            <a:extLst>
              <a:ext uri="{FF2B5EF4-FFF2-40B4-BE49-F238E27FC236}">
                <a16:creationId xmlns:a16="http://schemas.microsoft.com/office/drawing/2014/main" id="{F4921F2B-B000-8048-A513-43EF1912D52D}"/>
              </a:ext>
            </a:extLst>
          </p:cNvPr>
          <p:cNvSpPr>
            <a:spLocks noGrp="1"/>
          </p:cNvSpPr>
          <p:nvPr>
            <p:ph type="title"/>
          </p:nvPr>
        </p:nvSpPr>
        <p:spPr/>
        <p:txBody>
          <a:bodyPr/>
          <a:lstStyle/>
          <a:p>
            <a:r>
              <a:rPr lang="fr-FR" dirty="0"/>
              <a:t>8 domaines de ressources/empêchement</a:t>
            </a:r>
          </a:p>
        </p:txBody>
      </p:sp>
    </p:spTree>
    <p:extLst>
      <p:ext uri="{BB962C8B-B14F-4D97-AF65-F5344CB8AC3E}">
        <p14:creationId xmlns:p14="http://schemas.microsoft.com/office/powerpoint/2010/main" val="1820777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4369A14B-78B4-8947-BE56-3AECBDFC0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332654"/>
            <a:ext cx="5617388" cy="6246000"/>
          </a:xfrm>
          <a:prstGeom prst="rect">
            <a:avLst/>
          </a:prstGeom>
        </p:spPr>
      </p:pic>
    </p:spTree>
    <p:extLst>
      <p:ext uri="{BB962C8B-B14F-4D97-AF65-F5344CB8AC3E}">
        <p14:creationId xmlns:p14="http://schemas.microsoft.com/office/powerpoint/2010/main" val="179919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457200" lvl="1" indent="0">
              <a:buNone/>
            </a:pPr>
            <a:r>
              <a:rPr lang="fr-FR" dirty="0"/>
              <a:t>			   </a:t>
            </a:r>
            <a:r>
              <a:rPr lang="fr-FR" sz="2400" dirty="0"/>
              <a:t>Besoins</a:t>
            </a:r>
          </a:p>
          <a:p>
            <a:pPr marL="457200" lvl="1" indent="0">
              <a:buNone/>
            </a:pPr>
            <a:endParaRPr lang="fr-FR" dirty="0"/>
          </a:p>
          <a:p>
            <a:pPr marL="457200" lvl="1" indent="0">
              <a:buNone/>
            </a:pPr>
            <a:endParaRPr lang="fr-FR" dirty="0"/>
          </a:p>
          <a:p>
            <a:pPr marL="457200" lvl="1" indent="0">
              <a:buNone/>
            </a:pPr>
            <a:endParaRPr lang="fr-FR" dirty="0"/>
          </a:p>
          <a:p>
            <a:pPr marL="457200" lvl="1" indent="0">
              <a:buNone/>
            </a:pPr>
            <a:endParaRPr lang="fr-FR" dirty="0"/>
          </a:p>
          <a:p>
            <a:pPr marL="57150" indent="0">
              <a:buNone/>
            </a:pPr>
            <a:endParaRPr lang="fr-FR" sz="2400" dirty="0"/>
          </a:p>
          <a:p>
            <a:pPr marL="57150" indent="0">
              <a:buNone/>
            </a:pPr>
            <a:r>
              <a:rPr lang="fr-FR" sz="2400" dirty="0"/>
              <a:t>		</a:t>
            </a:r>
          </a:p>
          <a:p>
            <a:pPr marL="57150" indent="0">
              <a:buNone/>
            </a:pPr>
            <a:r>
              <a:rPr lang="fr-FR" sz="2400" dirty="0"/>
              <a:t>	Ressources   	                    Empêchements</a:t>
            </a:r>
          </a:p>
        </p:txBody>
      </p:sp>
      <p:sp>
        <p:nvSpPr>
          <p:cNvPr id="2" name="Titre 1"/>
          <p:cNvSpPr>
            <a:spLocks noGrp="1"/>
          </p:cNvSpPr>
          <p:nvPr>
            <p:ph type="title"/>
          </p:nvPr>
        </p:nvSpPr>
        <p:spPr/>
        <p:txBody>
          <a:bodyPr/>
          <a:lstStyle/>
          <a:p>
            <a:r>
              <a:rPr lang="fr-FR" dirty="0"/>
              <a:t>Triangulation de la pourvoyance</a:t>
            </a:r>
          </a:p>
        </p:txBody>
      </p:sp>
      <p:sp>
        <p:nvSpPr>
          <p:cNvPr id="4" name="Triangle isocèle 3"/>
          <p:cNvSpPr/>
          <p:nvPr/>
        </p:nvSpPr>
        <p:spPr bwMode="auto">
          <a:xfrm>
            <a:off x="3108155" y="2318201"/>
            <a:ext cx="1944216" cy="1728192"/>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pitchFamily="1" charset="0"/>
            </a:endParaRPr>
          </a:p>
        </p:txBody>
      </p:sp>
      <p:cxnSp>
        <p:nvCxnSpPr>
          <p:cNvPr id="8" name="Connecteur droit avec flèche 7"/>
          <p:cNvCxnSpPr/>
          <p:nvPr/>
        </p:nvCxnSpPr>
        <p:spPr bwMode="auto">
          <a:xfrm>
            <a:off x="4391980" y="2028271"/>
            <a:ext cx="1512168" cy="2376264"/>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0" name="Connecteur droit avec flèche 9"/>
          <p:cNvCxnSpPr>
            <a:cxnSpLocks/>
          </p:cNvCxnSpPr>
          <p:nvPr/>
        </p:nvCxnSpPr>
        <p:spPr bwMode="auto">
          <a:xfrm flipH="1">
            <a:off x="1979712" y="2028986"/>
            <a:ext cx="1656184" cy="2374835"/>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2" name="Connecteur droit avec flèche 11"/>
          <p:cNvCxnSpPr/>
          <p:nvPr/>
        </p:nvCxnSpPr>
        <p:spPr bwMode="auto">
          <a:xfrm>
            <a:off x="2568095" y="5013176"/>
            <a:ext cx="3024336" cy="0"/>
          </a:xfrm>
          <a:prstGeom prst="straightConnector1">
            <a:avLst/>
          </a:prstGeom>
          <a:solidFill>
            <a:schemeClr val="accent1"/>
          </a:solidFill>
          <a:ln w="9525" cap="flat" cmpd="sng" algn="ctr">
            <a:solidFill>
              <a:schemeClr val="tx1"/>
            </a:solidFill>
            <a:prstDash val="solid"/>
            <a:round/>
            <a:headEnd type="arrow"/>
            <a:tailEnd type="arrow"/>
          </a:ln>
          <a:effectLst/>
        </p:spPr>
      </p:cxnSp>
    </p:spTree>
    <p:extLst>
      <p:ext uri="{BB962C8B-B14F-4D97-AF65-F5344CB8AC3E}">
        <p14:creationId xmlns:p14="http://schemas.microsoft.com/office/powerpoint/2010/main" val="3170391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2588" y="341804"/>
            <a:ext cx="8419010" cy="1575027"/>
          </a:xfrm>
        </p:spPr>
        <p:txBody>
          <a:bodyPr>
            <a:normAutofit/>
          </a:bodyPr>
          <a:lstStyle/>
          <a:p>
            <a:pPr algn="l"/>
            <a:r>
              <a:rPr lang="fr-FR" sz="2600" dirty="0">
                <a:solidFill>
                  <a:schemeClr val="accent1"/>
                </a:solidFill>
              </a:rPr>
              <a:t>Anthropologie clinique :</a:t>
            </a:r>
            <a:br>
              <a:rPr lang="fr-FR" sz="2600" dirty="0">
                <a:solidFill>
                  <a:schemeClr val="accent1"/>
                </a:solidFill>
              </a:rPr>
            </a:br>
            <a:r>
              <a:rPr lang="fr-FR" sz="2600" dirty="0">
                <a:solidFill>
                  <a:schemeClr val="accent1"/>
                </a:solidFill>
              </a:rPr>
              <a:t>La culture comme donation de sens et la psychopathologie comme humanisation</a:t>
            </a:r>
          </a:p>
        </p:txBody>
      </p:sp>
      <p:sp>
        <p:nvSpPr>
          <p:cNvPr id="9" name="Text Placeholder 2">
            <a:extLst>
              <a:ext uri="{FF2B5EF4-FFF2-40B4-BE49-F238E27FC236}">
                <a16:creationId xmlns:a16="http://schemas.microsoft.com/office/drawing/2014/main" id="{D65B0F6E-5EEC-4E23-9127-DBFB0B3573B0}"/>
              </a:ext>
            </a:extLst>
          </p:cNvPr>
          <p:cNvSpPr>
            <a:spLocks noGrp="1"/>
          </p:cNvSpPr>
          <p:nvPr>
            <p:ph type="body" idx="1"/>
          </p:nvPr>
        </p:nvSpPr>
        <p:spPr>
          <a:xfrm>
            <a:off x="381001" y="2060847"/>
            <a:ext cx="4116388" cy="864095"/>
          </a:xfrm>
        </p:spPr>
        <p:txBody>
          <a:bodyPr>
            <a:normAutofit fontScale="25000" lnSpcReduction="20000"/>
          </a:bodyPr>
          <a:lstStyle/>
          <a:p>
            <a:endParaRPr lang="en-US" dirty="0"/>
          </a:p>
          <a:p>
            <a:endParaRPr lang="en-US" dirty="0"/>
          </a:p>
          <a:p>
            <a:endParaRPr lang="en-US" dirty="0"/>
          </a:p>
          <a:p>
            <a:endParaRPr lang="en-US" dirty="0"/>
          </a:p>
          <a:p>
            <a:endParaRPr lang="en-US" dirty="0"/>
          </a:p>
          <a:p>
            <a:endParaRPr lang="en-US" dirty="0"/>
          </a:p>
          <a:p>
            <a:endParaRPr lang="en-US" sz="5600" dirty="0"/>
          </a:p>
          <a:p>
            <a:r>
              <a:rPr lang="en-US" sz="5600" dirty="0">
                <a:solidFill>
                  <a:schemeClr val="accent3">
                    <a:lumMod val="75000"/>
                  </a:schemeClr>
                </a:solidFill>
              </a:rPr>
              <a:t>“</a:t>
            </a:r>
            <a:r>
              <a:rPr lang="en-US" sz="5600" i="1" dirty="0">
                <a:solidFill>
                  <a:schemeClr val="accent3">
                    <a:lumMod val="75000"/>
                  </a:schemeClr>
                </a:solidFill>
              </a:rPr>
              <a:t>Esquisse d’une anthropologie Clinique </a:t>
            </a:r>
            <a:r>
              <a:rPr lang="en-US" sz="5600" dirty="0">
                <a:solidFill>
                  <a:schemeClr val="accent3">
                    <a:lumMod val="75000"/>
                  </a:schemeClr>
                </a:solidFill>
              </a:rPr>
              <a:t>” </a:t>
            </a:r>
          </a:p>
        </p:txBody>
      </p:sp>
      <p:pic>
        <p:nvPicPr>
          <p:cNvPr id="4" name="Image 3" descr="IMG_1208.jpg">
            <a:extLst>
              <a:ext uri="{FF2B5EF4-FFF2-40B4-BE49-F238E27FC236}">
                <a16:creationId xmlns:a16="http://schemas.microsoft.com/office/drawing/2014/main" id="{AAA3C926-AED8-DB43-B000-6035631E9F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 b="26681"/>
          <a:stretch/>
        </p:blipFill>
        <p:spPr>
          <a:xfrm>
            <a:off x="5118846" y="1916832"/>
            <a:ext cx="3682752" cy="3600303"/>
          </a:xfrm>
          <a:prstGeom prst="rect">
            <a:avLst/>
          </a:prstGeom>
          <a:noFill/>
        </p:spPr>
      </p:pic>
      <p:sp>
        <p:nvSpPr>
          <p:cNvPr id="17" name="Text Placeholder 4">
            <a:extLst>
              <a:ext uri="{FF2B5EF4-FFF2-40B4-BE49-F238E27FC236}">
                <a16:creationId xmlns:a16="http://schemas.microsoft.com/office/drawing/2014/main" id="{71BD4C6A-F404-6E4D-B904-A593FE01C91D}"/>
              </a:ext>
            </a:extLst>
          </p:cNvPr>
          <p:cNvSpPr txBox="1">
            <a:spLocks/>
          </p:cNvSpPr>
          <p:nvPr/>
        </p:nvSpPr>
        <p:spPr>
          <a:xfrm>
            <a:off x="5436096" y="1916832"/>
            <a:ext cx="3250704" cy="432048"/>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chemeClr val="accent1"/>
              </a:buClr>
              <a:buSzPct val="130000"/>
              <a:buFont typeface="Wingdings" pitchFamily="2" charset="2"/>
              <a:buNone/>
              <a:defRPr sz="2400" b="1" kern="1200">
                <a:solidFill>
                  <a:schemeClr val="tx1"/>
                </a:solidFill>
                <a:latin typeface="+mj-lt"/>
                <a:ea typeface="+mn-ea"/>
                <a:cs typeface="+mn-cs"/>
              </a:defRPr>
            </a:lvl1pPr>
            <a:lvl2pPr marL="457200" indent="0" algn="l" defTabSz="914400" rtl="0" eaLnBrk="1" latinLnBrk="0" hangingPunct="1">
              <a:spcBef>
                <a:spcPct val="20000"/>
              </a:spcBef>
              <a:buClr>
                <a:schemeClr val="bg1"/>
              </a:buClr>
              <a:buSzPct val="130000"/>
              <a:buFont typeface="Wingdings" pitchFamily="2" charset="2"/>
              <a:buNone/>
              <a:defRPr sz="2000" b="1" kern="1200">
                <a:solidFill>
                  <a:schemeClr val="tx1"/>
                </a:solidFill>
                <a:latin typeface="+mj-lt"/>
                <a:ea typeface="+mn-ea"/>
                <a:cs typeface="+mn-cs"/>
              </a:defRPr>
            </a:lvl2pPr>
            <a:lvl3pPr marL="914400" indent="0" algn="l" defTabSz="914400" rtl="0" eaLnBrk="1" latinLnBrk="0" hangingPunct="1">
              <a:spcBef>
                <a:spcPct val="20000"/>
              </a:spcBef>
              <a:buClr>
                <a:schemeClr val="bg1"/>
              </a:buClr>
              <a:buSzPct val="110000"/>
              <a:buFont typeface="Wingdings" pitchFamily="2" charset="2"/>
              <a:buNone/>
              <a:defRPr sz="1800" b="1" kern="1200">
                <a:solidFill>
                  <a:schemeClr val="tx1"/>
                </a:solidFill>
                <a:latin typeface="+mj-lt"/>
                <a:ea typeface="+mn-ea"/>
                <a:cs typeface="+mn-cs"/>
              </a:defRPr>
            </a:lvl3pPr>
            <a:lvl4pPr marL="1371600" indent="0" algn="l" defTabSz="914400" rtl="0" eaLnBrk="1" latinLnBrk="0" hangingPunct="1">
              <a:spcBef>
                <a:spcPct val="20000"/>
              </a:spcBef>
              <a:buClr>
                <a:schemeClr val="bg1"/>
              </a:buClr>
              <a:buSzPct val="90000"/>
              <a:buFont typeface="Wingdings" pitchFamily="2" charset="2"/>
              <a:buNone/>
              <a:defRPr sz="1600" b="1" kern="1200">
                <a:solidFill>
                  <a:schemeClr val="tx1"/>
                </a:solidFill>
                <a:latin typeface="+mj-lt"/>
                <a:ea typeface="+mn-ea"/>
                <a:cs typeface="+mn-cs"/>
              </a:defRPr>
            </a:lvl4pPr>
            <a:lvl5pPr marL="1828800" indent="0" algn="l" defTabSz="914400" rtl="0" eaLnBrk="1" latinLnBrk="0" hangingPunct="1">
              <a:spcBef>
                <a:spcPct val="20000"/>
              </a:spcBef>
              <a:buClr>
                <a:schemeClr val="bg1"/>
              </a:buClr>
              <a:buSzPct val="70000"/>
              <a:buFont typeface="Wingdings" pitchFamily="2" charset="2"/>
              <a:buNone/>
              <a:defRPr sz="1600" b="1" i="0" kern="1200">
                <a:solidFill>
                  <a:schemeClr val="tx1"/>
                </a:solidFill>
                <a:latin typeface="+mj-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r"/>
            <a:r>
              <a:rPr lang="en-US" sz="1800" b="0" i="1" dirty="0">
                <a:solidFill>
                  <a:schemeClr val="accent1"/>
                </a:solidFill>
              </a:rPr>
              <a:t>Pr. Nicolas Duruz</a:t>
            </a:r>
          </a:p>
        </p:txBody>
      </p:sp>
      <p:pic>
        <p:nvPicPr>
          <p:cNvPr id="20" name="Image 19" descr="Une image contenant texte, signe, extérieur&#10;&#10;Description générée automatiquement">
            <a:extLst>
              <a:ext uri="{FF2B5EF4-FFF2-40B4-BE49-F238E27FC236}">
                <a16:creationId xmlns:a16="http://schemas.microsoft.com/office/drawing/2014/main" id="{14A9FEC2-AF40-DD45-9488-C547A3E6B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12" y="3066310"/>
            <a:ext cx="4116388" cy="2878385"/>
          </a:xfrm>
          <a:prstGeom prst="rect">
            <a:avLst/>
          </a:prstGeom>
        </p:spPr>
      </p:pic>
    </p:spTree>
    <p:extLst>
      <p:ext uri="{BB962C8B-B14F-4D97-AF65-F5344CB8AC3E}">
        <p14:creationId xmlns:p14="http://schemas.microsoft.com/office/powerpoint/2010/main" val="3244821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5D51A92-52CB-F34F-8236-84FA34F14866}"/>
              </a:ext>
            </a:extLst>
          </p:cNvPr>
          <p:cNvSpPr>
            <a:spLocks noGrp="1"/>
          </p:cNvSpPr>
          <p:nvPr>
            <p:ph idx="1"/>
          </p:nvPr>
        </p:nvSpPr>
        <p:spPr/>
        <p:txBody>
          <a:bodyPr>
            <a:normAutofit fontScale="92500" lnSpcReduction="10000"/>
          </a:bodyPr>
          <a:lstStyle/>
          <a:p>
            <a:r>
              <a:rPr lang="fr-FR" dirty="0"/>
              <a:t>Permet d’envisager le parent présentant des troubles psychiques comme un interlocuteur de la pourvoyance des besoins de l’enfant.</a:t>
            </a:r>
          </a:p>
          <a:p>
            <a:r>
              <a:rPr lang="fr-FR" dirty="0"/>
              <a:t>Le parti pris de l’anthropologie clinique sur la psychopathologie facilite la rencontre et la construction d’une alliance avec le parent.</a:t>
            </a:r>
          </a:p>
          <a:p>
            <a:r>
              <a:rPr lang="fr-FR" dirty="0"/>
              <a:t>Penser la parentalité comme des capacités universelles susceptibles de connaître des empêchements ne disqualifie pas le parent tout en prenant en compte les conséquences des limites à la pourvoyance des besoins de l’enfant.</a:t>
            </a:r>
          </a:p>
          <a:p>
            <a:r>
              <a:rPr lang="fr-FR" dirty="0"/>
              <a:t>Le paradigme des besoins fondamentaux et spécifiques de l’enfant fourni un langage commun pour l’indispensable travail interdisciplinaire entre professionnel de l’enfance et de la psychiatrie adulte et enfant.</a:t>
            </a:r>
          </a:p>
          <a:p>
            <a:pPr marL="0" indent="0">
              <a:buNone/>
            </a:pPr>
            <a:endParaRPr lang="fr-FR" dirty="0"/>
          </a:p>
        </p:txBody>
      </p:sp>
      <p:sp>
        <p:nvSpPr>
          <p:cNvPr id="3" name="Titre 2">
            <a:extLst>
              <a:ext uri="{FF2B5EF4-FFF2-40B4-BE49-F238E27FC236}">
                <a16:creationId xmlns:a16="http://schemas.microsoft.com/office/drawing/2014/main" id="{D431569F-B599-E745-A8A2-BDAF4C6571A7}"/>
              </a:ext>
            </a:extLst>
          </p:cNvPr>
          <p:cNvSpPr>
            <a:spLocks noGrp="1"/>
          </p:cNvSpPr>
          <p:nvPr>
            <p:ph type="title"/>
          </p:nvPr>
        </p:nvSpPr>
        <p:spPr/>
        <p:txBody>
          <a:bodyPr/>
          <a:lstStyle/>
          <a:p>
            <a:r>
              <a:rPr lang="fr-FR" dirty="0"/>
              <a:t>L’Anthropologie clinique de la parentalité</a:t>
            </a:r>
          </a:p>
        </p:txBody>
      </p:sp>
    </p:spTree>
    <p:extLst>
      <p:ext uri="{BB962C8B-B14F-4D97-AF65-F5344CB8AC3E}">
        <p14:creationId xmlns:p14="http://schemas.microsoft.com/office/powerpoint/2010/main" val="1786358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DB1924-698D-C743-8AED-A9722F32A70F}"/>
              </a:ext>
            </a:extLst>
          </p:cNvPr>
          <p:cNvSpPr/>
          <p:nvPr/>
        </p:nvSpPr>
        <p:spPr>
          <a:xfrm>
            <a:off x="1691680" y="5085184"/>
            <a:ext cx="7143302" cy="584775"/>
          </a:xfrm>
          <a:prstGeom prst="rect">
            <a:avLst/>
          </a:prstGeom>
        </p:spPr>
        <p:txBody>
          <a:bodyPr wrap="none">
            <a:spAutoFit/>
          </a:bodyPr>
          <a:lstStyle/>
          <a:p>
            <a:r>
              <a:rPr lang="fr-FR" sz="3200" b="1" i="1" dirty="0">
                <a:solidFill>
                  <a:schemeClr val="accent2"/>
                </a:solidFill>
                <a:latin typeface="+mj-lt"/>
              </a:rPr>
              <a:t>Je</a:t>
            </a:r>
            <a:r>
              <a:rPr lang="fr-FR" sz="3200" b="1" i="1" dirty="0">
                <a:solidFill>
                  <a:schemeClr val="accent3"/>
                </a:solidFill>
                <a:latin typeface="+mj-lt"/>
              </a:rPr>
              <a:t> vous </a:t>
            </a:r>
            <a:r>
              <a:rPr lang="fr-FR" sz="3200" b="1" i="1" dirty="0">
                <a:solidFill>
                  <a:schemeClr val="accent1"/>
                </a:solidFill>
                <a:latin typeface="+mj-lt"/>
              </a:rPr>
              <a:t>remercie</a:t>
            </a:r>
            <a:r>
              <a:rPr lang="fr-FR" sz="3200" b="1" i="1" dirty="0">
                <a:solidFill>
                  <a:schemeClr val="accent3"/>
                </a:solidFill>
                <a:latin typeface="+mj-lt"/>
              </a:rPr>
              <a:t> </a:t>
            </a:r>
            <a:r>
              <a:rPr lang="fr-FR" sz="3200" b="1" i="1" dirty="0">
                <a:solidFill>
                  <a:schemeClr val="bg1"/>
                </a:solidFill>
                <a:latin typeface="+mj-lt"/>
              </a:rPr>
              <a:t>de</a:t>
            </a:r>
            <a:r>
              <a:rPr lang="fr-FR" sz="3200" b="1" i="1" dirty="0">
                <a:solidFill>
                  <a:schemeClr val="accent3"/>
                </a:solidFill>
                <a:latin typeface="+mj-lt"/>
              </a:rPr>
              <a:t> </a:t>
            </a:r>
            <a:r>
              <a:rPr lang="fr-FR" sz="3200" b="1" i="1" dirty="0">
                <a:solidFill>
                  <a:schemeClr val="accent2"/>
                </a:solidFill>
                <a:latin typeface="+mj-lt"/>
              </a:rPr>
              <a:t>votre</a:t>
            </a:r>
            <a:r>
              <a:rPr lang="fr-FR" sz="3200" b="1" i="1" dirty="0">
                <a:solidFill>
                  <a:schemeClr val="accent3"/>
                </a:solidFill>
                <a:latin typeface="+mj-lt"/>
              </a:rPr>
              <a:t> </a:t>
            </a:r>
            <a:r>
              <a:rPr lang="fr-FR" sz="3200" b="1" i="1" dirty="0">
                <a:latin typeface="+mj-lt"/>
              </a:rPr>
              <a:t>attention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64229-1950-2946-B860-37EB2B49BE64}"/>
              </a:ext>
            </a:extLst>
          </p:cNvPr>
          <p:cNvSpPr>
            <a:spLocks noGrp="1"/>
          </p:cNvSpPr>
          <p:nvPr>
            <p:ph type="title"/>
          </p:nvPr>
        </p:nvSpPr>
        <p:spPr/>
        <p:txBody>
          <a:bodyPr/>
          <a:lstStyle/>
          <a:p>
            <a:r>
              <a:rPr lang="fr-FR" dirty="0"/>
              <a:t>Un exemple de modélisation transdisciplinaire de l’anthropologie clinique</a:t>
            </a:r>
          </a:p>
        </p:txBody>
      </p:sp>
      <p:sp>
        <p:nvSpPr>
          <p:cNvPr id="3" name="Espace réservé du texte 2">
            <a:extLst>
              <a:ext uri="{FF2B5EF4-FFF2-40B4-BE49-F238E27FC236}">
                <a16:creationId xmlns:a16="http://schemas.microsoft.com/office/drawing/2014/main" id="{1C72C371-F89C-FF4C-8583-AF19FA76ABE5}"/>
              </a:ext>
            </a:extLst>
          </p:cNvPr>
          <p:cNvSpPr>
            <a:spLocks noGrp="1"/>
          </p:cNvSpPr>
          <p:nvPr>
            <p:ph type="body" idx="1"/>
          </p:nvPr>
        </p:nvSpPr>
        <p:spPr>
          <a:xfrm>
            <a:off x="722313" y="2906713"/>
            <a:ext cx="7772400" cy="1500187"/>
          </a:xfrm>
        </p:spPr>
        <p:txBody>
          <a:bodyPr/>
          <a:lstStyle/>
          <a:p>
            <a:br>
              <a:rPr lang="fr-FR" dirty="0"/>
            </a:br>
            <a:r>
              <a:rPr lang="fr-FR" sz="2400" b="1" dirty="0"/>
              <a:t>De l’intrapsychique à la relation</a:t>
            </a:r>
            <a:br>
              <a:rPr lang="fr-FR" dirty="0"/>
            </a:br>
            <a:endParaRPr lang="fr-FR" dirty="0"/>
          </a:p>
        </p:txBody>
      </p:sp>
    </p:spTree>
    <p:extLst>
      <p:ext uri="{BB962C8B-B14F-4D97-AF65-F5344CB8AC3E}">
        <p14:creationId xmlns:p14="http://schemas.microsoft.com/office/powerpoint/2010/main" val="3023428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F47F680-4479-5143-ACA2-F4F5E275792D}"/>
              </a:ext>
            </a:extLst>
          </p:cNvPr>
          <p:cNvSpPr txBox="1">
            <a:spLocks noGrp="1"/>
          </p:cNvSpPr>
          <p:nvPr>
            <p:ph type="title"/>
          </p:nvPr>
        </p:nvSpPr>
        <p:spPr>
          <a:xfrm>
            <a:off x="457200" y="274638"/>
            <a:ext cx="8229600" cy="461665"/>
          </a:xfrm>
          <a:prstGeom prst="rect">
            <a:avLst/>
          </a:prstGeom>
          <a:noFill/>
        </p:spPr>
        <p:txBody>
          <a:bodyPr wrap="square" rtlCol="0">
            <a:spAutoFit/>
          </a:bodyPr>
          <a:lstStyle/>
          <a:p>
            <a:pPr algn="ctr"/>
            <a:r>
              <a:rPr lang="fr-FR" b="1" dirty="0">
                <a:latin typeface="Trebuchet MS"/>
                <a:cs typeface="Trebuchet MS"/>
              </a:rPr>
              <a:t>Psychisme, sens et relation</a:t>
            </a:r>
          </a:p>
        </p:txBody>
      </p:sp>
      <p:sp>
        <p:nvSpPr>
          <p:cNvPr id="5" name="ZoneTexte 4">
            <a:extLst>
              <a:ext uri="{FF2B5EF4-FFF2-40B4-BE49-F238E27FC236}">
                <a16:creationId xmlns:a16="http://schemas.microsoft.com/office/drawing/2014/main" id="{ACEE5A6E-E957-4D42-99DF-D6DFD810C12D}"/>
              </a:ext>
            </a:extLst>
          </p:cNvPr>
          <p:cNvSpPr txBox="1"/>
          <p:nvPr/>
        </p:nvSpPr>
        <p:spPr>
          <a:xfrm>
            <a:off x="734670" y="836712"/>
            <a:ext cx="1368152" cy="461665"/>
          </a:xfrm>
          <a:prstGeom prst="rect">
            <a:avLst/>
          </a:prstGeom>
          <a:noFill/>
          <a:ln w="9525" cmpd="sng">
            <a:solidFill>
              <a:srgbClr val="603B43"/>
            </a:solidFill>
          </a:ln>
        </p:spPr>
        <p:txBody>
          <a:bodyPr wrap="square" rtlCol="0">
            <a:spAutoFit/>
          </a:bodyPr>
          <a:lstStyle/>
          <a:p>
            <a:r>
              <a:rPr lang="fr-FR" dirty="0">
                <a:solidFill>
                  <a:srgbClr val="603B43"/>
                </a:solidFill>
                <a:latin typeface="Trebuchet MS"/>
                <a:cs typeface="Trebuchet MS"/>
              </a:rPr>
              <a:t>SUJET A </a:t>
            </a:r>
          </a:p>
        </p:txBody>
      </p:sp>
      <p:sp>
        <p:nvSpPr>
          <p:cNvPr id="6" name="ZoneTexte 5">
            <a:extLst>
              <a:ext uri="{FF2B5EF4-FFF2-40B4-BE49-F238E27FC236}">
                <a16:creationId xmlns:a16="http://schemas.microsoft.com/office/drawing/2014/main" id="{2B92EA2A-2C03-D44F-B6F5-9F9302076E17}"/>
              </a:ext>
            </a:extLst>
          </p:cNvPr>
          <p:cNvSpPr txBox="1"/>
          <p:nvPr/>
        </p:nvSpPr>
        <p:spPr>
          <a:xfrm>
            <a:off x="6602700" y="764704"/>
            <a:ext cx="1440160" cy="461665"/>
          </a:xfrm>
          <a:prstGeom prst="rect">
            <a:avLst/>
          </a:prstGeom>
          <a:noFill/>
          <a:ln w="9525" cmpd="sng">
            <a:solidFill>
              <a:srgbClr val="603B43"/>
            </a:solidFill>
          </a:ln>
        </p:spPr>
        <p:txBody>
          <a:bodyPr wrap="square" rtlCol="0">
            <a:spAutoFit/>
          </a:bodyPr>
          <a:lstStyle/>
          <a:p>
            <a:r>
              <a:rPr lang="fr-FR" dirty="0">
                <a:solidFill>
                  <a:srgbClr val="603B43"/>
                </a:solidFill>
                <a:latin typeface="Trebuchet MS"/>
                <a:cs typeface="Trebuchet MS"/>
              </a:rPr>
              <a:t>SUJET B</a:t>
            </a:r>
          </a:p>
        </p:txBody>
      </p:sp>
      <p:cxnSp>
        <p:nvCxnSpPr>
          <p:cNvPr id="7" name="Connecteur droit avec flèche 6">
            <a:extLst>
              <a:ext uri="{FF2B5EF4-FFF2-40B4-BE49-F238E27FC236}">
                <a16:creationId xmlns:a16="http://schemas.microsoft.com/office/drawing/2014/main" id="{8B38124D-F446-5C49-9A57-B926CD458D17}"/>
              </a:ext>
            </a:extLst>
          </p:cNvPr>
          <p:cNvCxnSpPr>
            <a:cxnSpLocks/>
            <a:endCxn id="5" idx="3"/>
          </p:cNvCxnSpPr>
          <p:nvPr/>
        </p:nvCxnSpPr>
        <p:spPr bwMode="auto">
          <a:xfrm flipH="1">
            <a:off x="2102822" y="1037827"/>
            <a:ext cx="4499878" cy="2971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Connecteur droit avec flèche 7">
            <a:extLst>
              <a:ext uri="{FF2B5EF4-FFF2-40B4-BE49-F238E27FC236}">
                <a16:creationId xmlns:a16="http://schemas.microsoft.com/office/drawing/2014/main" id="{1F45C707-9D12-A141-AD5D-10B0E53D1E3F}"/>
              </a:ext>
            </a:extLst>
          </p:cNvPr>
          <p:cNvCxnSpPr>
            <a:endCxn id="9" idx="0"/>
          </p:cNvCxnSpPr>
          <p:nvPr/>
        </p:nvCxnSpPr>
        <p:spPr bwMode="auto">
          <a:xfrm>
            <a:off x="1763688" y="2276872"/>
            <a:ext cx="14476" cy="144016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9" name="ZoneTexte 8">
            <a:extLst>
              <a:ext uri="{FF2B5EF4-FFF2-40B4-BE49-F238E27FC236}">
                <a16:creationId xmlns:a16="http://schemas.microsoft.com/office/drawing/2014/main" id="{BC8B1CBA-1FEA-DC4B-AD2F-EA9266E8A356}"/>
              </a:ext>
            </a:extLst>
          </p:cNvPr>
          <p:cNvSpPr txBox="1"/>
          <p:nvPr/>
        </p:nvSpPr>
        <p:spPr>
          <a:xfrm>
            <a:off x="1306865" y="3717032"/>
            <a:ext cx="942598" cy="461665"/>
          </a:xfrm>
          <a:prstGeom prst="rect">
            <a:avLst/>
          </a:prstGeom>
          <a:noFill/>
        </p:spPr>
        <p:txBody>
          <a:bodyPr wrap="none" rtlCol="0">
            <a:spAutoFit/>
          </a:bodyPr>
          <a:lstStyle/>
          <a:p>
            <a:pPr algn="ctr"/>
            <a:r>
              <a:rPr lang="fr-FR" b="1" i="1" dirty="0">
                <a:solidFill>
                  <a:srgbClr val="603B43"/>
                </a:solidFill>
                <a:latin typeface="Trebuchet MS"/>
                <a:cs typeface="Trebuchet MS"/>
              </a:rPr>
              <a:t>SENS</a:t>
            </a:r>
          </a:p>
        </p:txBody>
      </p:sp>
      <p:sp>
        <p:nvSpPr>
          <p:cNvPr id="10" name="ZoneTexte 9">
            <a:extLst>
              <a:ext uri="{FF2B5EF4-FFF2-40B4-BE49-F238E27FC236}">
                <a16:creationId xmlns:a16="http://schemas.microsoft.com/office/drawing/2014/main" id="{B7D7A1C9-5D42-D24D-9081-5D8E8280D869}"/>
              </a:ext>
            </a:extLst>
          </p:cNvPr>
          <p:cNvSpPr txBox="1"/>
          <p:nvPr/>
        </p:nvSpPr>
        <p:spPr>
          <a:xfrm>
            <a:off x="6851481" y="3717032"/>
            <a:ext cx="942598" cy="461665"/>
          </a:xfrm>
          <a:prstGeom prst="rect">
            <a:avLst/>
          </a:prstGeom>
          <a:noFill/>
        </p:spPr>
        <p:txBody>
          <a:bodyPr wrap="none" rtlCol="0">
            <a:spAutoFit/>
          </a:bodyPr>
          <a:lstStyle/>
          <a:p>
            <a:pPr algn="ctr"/>
            <a:r>
              <a:rPr lang="fr-FR" b="1" i="1" dirty="0">
                <a:solidFill>
                  <a:srgbClr val="603B43"/>
                </a:solidFill>
                <a:latin typeface="Trebuchet MS"/>
                <a:cs typeface="Trebuchet MS"/>
              </a:rPr>
              <a:t>SENS</a:t>
            </a:r>
          </a:p>
        </p:txBody>
      </p:sp>
      <p:cxnSp>
        <p:nvCxnSpPr>
          <p:cNvPr id="11" name="Connecteur droit avec flèche 10">
            <a:extLst>
              <a:ext uri="{FF2B5EF4-FFF2-40B4-BE49-F238E27FC236}">
                <a16:creationId xmlns:a16="http://schemas.microsoft.com/office/drawing/2014/main" id="{904CDAF1-6597-AD43-A4FA-AB44926B5863}"/>
              </a:ext>
            </a:extLst>
          </p:cNvPr>
          <p:cNvCxnSpPr/>
          <p:nvPr/>
        </p:nvCxnSpPr>
        <p:spPr bwMode="auto">
          <a:xfrm>
            <a:off x="7380312" y="2276872"/>
            <a:ext cx="14476" cy="144016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12" name="Connecteur droit avec flèche 11">
            <a:extLst>
              <a:ext uri="{FF2B5EF4-FFF2-40B4-BE49-F238E27FC236}">
                <a16:creationId xmlns:a16="http://schemas.microsoft.com/office/drawing/2014/main" id="{EC672DD6-0EBA-0B42-B29F-4A1F559341E4}"/>
              </a:ext>
            </a:extLst>
          </p:cNvPr>
          <p:cNvCxnSpPr/>
          <p:nvPr/>
        </p:nvCxnSpPr>
        <p:spPr bwMode="auto">
          <a:xfrm>
            <a:off x="1805216" y="4293096"/>
            <a:ext cx="0"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ZoneTexte 12">
            <a:extLst>
              <a:ext uri="{FF2B5EF4-FFF2-40B4-BE49-F238E27FC236}">
                <a16:creationId xmlns:a16="http://schemas.microsoft.com/office/drawing/2014/main" id="{F1E269B9-2DBC-FA4D-9750-02051D776267}"/>
              </a:ext>
            </a:extLst>
          </p:cNvPr>
          <p:cNvSpPr txBox="1"/>
          <p:nvPr/>
        </p:nvSpPr>
        <p:spPr>
          <a:xfrm>
            <a:off x="1205906" y="4869160"/>
            <a:ext cx="1205853" cy="646331"/>
          </a:xfrm>
          <a:prstGeom prst="rect">
            <a:avLst/>
          </a:prstGeom>
          <a:noFill/>
        </p:spPr>
        <p:txBody>
          <a:bodyPr wrap="square" rtlCol="0">
            <a:spAutoFit/>
          </a:bodyPr>
          <a:lstStyle/>
          <a:p>
            <a:r>
              <a:rPr lang="fr-FR" dirty="0">
                <a:latin typeface="Trebuchet MS"/>
                <a:cs typeface="Trebuchet MS"/>
              </a:rPr>
              <a:t>    </a:t>
            </a:r>
          </a:p>
          <a:p>
            <a:r>
              <a:rPr lang="fr-FR" dirty="0">
                <a:latin typeface="Trebuchet MS"/>
                <a:cs typeface="Trebuchet MS"/>
              </a:rPr>
              <a:t>mémoire</a:t>
            </a:r>
          </a:p>
        </p:txBody>
      </p:sp>
      <p:sp>
        <p:nvSpPr>
          <p:cNvPr id="14" name="ZoneTexte 13">
            <a:extLst>
              <a:ext uri="{FF2B5EF4-FFF2-40B4-BE49-F238E27FC236}">
                <a16:creationId xmlns:a16="http://schemas.microsoft.com/office/drawing/2014/main" id="{E21DBBC7-072F-8442-B4FB-7A87A35B60AC}"/>
              </a:ext>
            </a:extLst>
          </p:cNvPr>
          <p:cNvSpPr txBox="1"/>
          <p:nvPr/>
        </p:nvSpPr>
        <p:spPr>
          <a:xfrm>
            <a:off x="6917709" y="4869160"/>
            <a:ext cx="1189293" cy="646331"/>
          </a:xfrm>
          <a:prstGeom prst="rect">
            <a:avLst/>
          </a:prstGeom>
          <a:noFill/>
        </p:spPr>
        <p:txBody>
          <a:bodyPr wrap="square" rtlCol="0">
            <a:spAutoFit/>
          </a:bodyPr>
          <a:lstStyle/>
          <a:p>
            <a:r>
              <a:rPr lang="fr-FR" dirty="0">
                <a:latin typeface="Trebuchet MS"/>
                <a:cs typeface="Trebuchet MS"/>
              </a:rPr>
              <a:t>                 mémoire</a:t>
            </a:r>
          </a:p>
        </p:txBody>
      </p:sp>
      <p:cxnSp>
        <p:nvCxnSpPr>
          <p:cNvPr id="15" name="Connecteur droit avec flèche 14">
            <a:extLst>
              <a:ext uri="{FF2B5EF4-FFF2-40B4-BE49-F238E27FC236}">
                <a16:creationId xmlns:a16="http://schemas.microsoft.com/office/drawing/2014/main" id="{FE794266-AD22-AE4D-8100-4575C156A9ED}"/>
              </a:ext>
            </a:extLst>
          </p:cNvPr>
          <p:cNvCxnSpPr/>
          <p:nvPr/>
        </p:nvCxnSpPr>
        <p:spPr bwMode="auto">
          <a:xfrm>
            <a:off x="7380312" y="4293096"/>
            <a:ext cx="0"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ZoneTexte 15">
            <a:extLst>
              <a:ext uri="{FF2B5EF4-FFF2-40B4-BE49-F238E27FC236}">
                <a16:creationId xmlns:a16="http://schemas.microsoft.com/office/drawing/2014/main" id="{E377B3CE-6B31-0342-9EB9-D75D1C4FD876}"/>
              </a:ext>
            </a:extLst>
          </p:cNvPr>
          <p:cNvSpPr txBox="1"/>
          <p:nvPr/>
        </p:nvSpPr>
        <p:spPr>
          <a:xfrm>
            <a:off x="3653502" y="4869160"/>
            <a:ext cx="1935145" cy="461665"/>
          </a:xfrm>
          <a:prstGeom prst="rect">
            <a:avLst/>
          </a:prstGeom>
          <a:noFill/>
        </p:spPr>
        <p:txBody>
          <a:bodyPr wrap="none" rtlCol="0">
            <a:spAutoFit/>
          </a:bodyPr>
          <a:lstStyle/>
          <a:p>
            <a:pPr algn="ctr"/>
            <a:r>
              <a:rPr lang="fr-FR" b="1" dirty="0">
                <a:solidFill>
                  <a:srgbClr val="603B43"/>
                </a:solidFill>
                <a:latin typeface="Trebuchet MS"/>
                <a:cs typeface="Trebuchet MS"/>
              </a:rPr>
              <a:t>Anticipation</a:t>
            </a:r>
          </a:p>
        </p:txBody>
      </p:sp>
      <p:cxnSp>
        <p:nvCxnSpPr>
          <p:cNvPr id="17" name="Connecteur droit 16">
            <a:extLst>
              <a:ext uri="{FF2B5EF4-FFF2-40B4-BE49-F238E27FC236}">
                <a16:creationId xmlns:a16="http://schemas.microsoft.com/office/drawing/2014/main" id="{F911DCB1-B538-8641-A5B6-6FBCABE079FA}"/>
              </a:ext>
            </a:extLst>
          </p:cNvPr>
          <p:cNvCxnSpPr/>
          <p:nvPr/>
        </p:nvCxnSpPr>
        <p:spPr bwMode="auto">
          <a:xfrm>
            <a:off x="4067944" y="5373216"/>
            <a:ext cx="0" cy="36000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8" name="Connecteur droit 17">
            <a:extLst>
              <a:ext uri="{FF2B5EF4-FFF2-40B4-BE49-F238E27FC236}">
                <a16:creationId xmlns:a16="http://schemas.microsoft.com/office/drawing/2014/main" id="{3E57EC37-8F69-D648-BD3C-780D9380D0A0}"/>
              </a:ext>
            </a:extLst>
          </p:cNvPr>
          <p:cNvCxnSpPr/>
          <p:nvPr/>
        </p:nvCxnSpPr>
        <p:spPr bwMode="auto">
          <a:xfrm>
            <a:off x="5220072" y="5373216"/>
            <a:ext cx="0" cy="36000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9" name="Connecteur droit 18">
            <a:extLst>
              <a:ext uri="{FF2B5EF4-FFF2-40B4-BE49-F238E27FC236}">
                <a16:creationId xmlns:a16="http://schemas.microsoft.com/office/drawing/2014/main" id="{6EAF0FE7-A834-924A-9076-DA87249C0A8E}"/>
              </a:ext>
            </a:extLst>
          </p:cNvPr>
          <p:cNvCxnSpPr/>
          <p:nvPr/>
        </p:nvCxnSpPr>
        <p:spPr bwMode="auto">
          <a:xfrm flipH="1">
            <a:off x="755576" y="5733256"/>
            <a:ext cx="3312368"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20" name="Connecteur droit 19">
            <a:extLst>
              <a:ext uri="{FF2B5EF4-FFF2-40B4-BE49-F238E27FC236}">
                <a16:creationId xmlns:a16="http://schemas.microsoft.com/office/drawing/2014/main" id="{76F6CD28-8655-644C-A1A0-A18A270ED953}"/>
              </a:ext>
            </a:extLst>
          </p:cNvPr>
          <p:cNvCxnSpPr/>
          <p:nvPr/>
        </p:nvCxnSpPr>
        <p:spPr bwMode="auto">
          <a:xfrm flipH="1">
            <a:off x="5220072" y="5733256"/>
            <a:ext cx="3024336"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21" name="Connecteur droit avec flèche 20">
            <a:extLst>
              <a:ext uri="{FF2B5EF4-FFF2-40B4-BE49-F238E27FC236}">
                <a16:creationId xmlns:a16="http://schemas.microsoft.com/office/drawing/2014/main" id="{0591DA0D-0298-514B-8839-882495F5061D}"/>
              </a:ext>
            </a:extLst>
          </p:cNvPr>
          <p:cNvCxnSpPr/>
          <p:nvPr/>
        </p:nvCxnSpPr>
        <p:spPr bwMode="auto">
          <a:xfrm flipV="1">
            <a:off x="755576" y="2276872"/>
            <a:ext cx="0" cy="345600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22" name="Connecteur droit avec flèche 21">
            <a:extLst>
              <a:ext uri="{FF2B5EF4-FFF2-40B4-BE49-F238E27FC236}">
                <a16:creationId xmlns:a16="http://schemas.microsoft.com/office/drawing/2014/main" id="{2CBF28F7-95CD-9F46-94C7-0DFEFF24FBA0}"/>
              </a:ext>
            </a:extLst>
          </p:cNvPr>
          <p:cNvCxnSpPr/>
          <p:nvPr/>
        </p:nvCxnSpPr>
        <p:spPr bwMode="auto">
          <a:xfrm flipV="1">
            <a:off x="8244408" y="2276872"/>
            <a:ext cx="0" cy="345600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24" name="Connecteur droit avec flèche 23">
            <a:extLst>
              <a:ext uri="{FF2B5EF4-FFF2-40B4-BE49-F238E27FC236}">
                <a16:creationId xmlns:a16="http://schemas.microsoft.com/office/drawing/2014/main" id="{9EBA9A11-D7F2-0B48-88D2-D7E61B3F595B}"/>
              </a:ext>
            </a:extLst>
          </p:cNvPr>
          <p:cNvCxnSpPr/>
          <p:nvPr/>
        </p:nvCxnSpPr>
        <p:spPr bwMode="auto">
          <a:xfrm>
            <a:off x="4572000" y="1196752"/>
            <a:ext cx="0" cy="1800200"/>
          </a:xfrm>
          <a:prstGeom prst="straightConnector1">
            <a:avLst/>
          </a:prstGeom>
          <a:solidFill>
            <a:schemeClr val="accent1"/>
          </a:solidFill>
          <a:ln w="76200" cap="flat" cmpd="sng" algn="ctr">
            <a:solidFill>
              <a:srgbClr val="603B43"/>
            </a:solidFill>
            <a:prstDash val="solid"/>
            <a:round/>
            <a:headEnd type="triangle" w="med" len="med"/>
            <a:tailEnd type="triangle"/>
          </a:ln>
          <a:effectLst/>
        </p:spPr>
      </p:cxnSp>
      <p:sp>
        <p:nvSpPr>
          <p:cNvPr id="25" name="ZoneTexte 24">
            <a:extLst>
              <a:ext uri="{FF2B5EF4-FFF2-40B4-BE49-F238E27FC236}">
                <a16:creationId xmlns:a16="http://schemas.microsoft.com/office/drawing/2014/main" id="{A42078BF-EE06-2240-BE4F-11ED1BFC9E4C}"/>
              </a:ext>
            </a:extLst>
          </p:cNvPr>
          <p:cNvSpPr txBox="1"/>
          <p:nvPr/>
        </p:nvSpPr>
        <p:spPr>
          <a:xfrm>
            <a:off x="3655916" y="2996952"/>
            <a:ext cx="1906881" cy="523220"/>
          </a:xfrm>
          <a:prstGeom prst="rect">
            <a:avLst/>
          </a:prstGeom>
          <a:noFill/>
        </p:spPr>
        <p:txBody>
          <a:bodyPr wrap="none" rtlCol="0">
            <a:spAutoFit/>
          </a:bodyPr>
          <a:lstStyle/>
          <a:p>
            <a:r>
              <a:rPr lang="fr-FR" sz="2800" b="1" i="1" dirty="0">
                <a:latin typeface="Trebuchet MS"/>
                <a:cs typeface="Trebuchet MS"/>
              </a:rPr>
              <a:t>RELATION</a:t>
            </a:r>
          </a:p>
        </p:txBody>
      </p:sp>
      <p:cxnSp>
        <p:nvCxnSpPr>
          <p:cNvPr id="26" name="Connecteur droit avec flèche 25">
            <a:extLst>
              <a:ext uri="{FF2B5EF4-FFF2-40B4-BE49-F238E27FC236}">
                <a16:creationId xmlns:a16="http://schemas.microsoft.com/office/drawing/2014/main" id="{43C5870D-5F1E-104C-B0BC-895E5E8638C9}"/>
              </a:ext>
            </a:extLst>
          </p:cNvPr>
          <p:cNvCxnSpPr/>
          <p:nvPr/>
        </p:nvCxnSpPr>
        <p:spPr>
          <a:xfrm flipH="1">
            <a:off x="4572000" y="3717032"/>
            <a:ext cx="0" cy="1152128"/>
          </a:xfrm>
          <a:prstGeom prst="straightConnector1">
            <a:avLst/>
          </a:prstGeom>
          <a:ln w="57150" cmpd="sng">
            <a:headEnd type="arrow"/>
            <a:tailEnd type="arrow"/>
          </a:ln>
        </p:spPr>
        <p:style>
          <a:lnRef idx="2">
            <a:schemeClr val="accent4"/>
          </a:lnRef>
          <a:fillRef idx="0">
            <a:schemeClr val="accent4"/>
          </a:fillRef>
          <a:effectRef idx="1">
            <a:schemeClr val="accent4"/>
          </a:effectRef>
          <a:fontRef idx="minor">
            <a:schemeClr val="tx1"/>
          </a:fontRef>
        </p:style>
      </p:cxnSp>
      <p:cxnSp>
        <p:nvCxnSpPr>
          <p:cNvPr id="27" name="Connecteur droit avec flèche 26">
            <a:extLst>
              <a:ext uri="{FF2B5EF4-FFF2-40B4-BE49-F238E27FC236}">
                <a16:creationId xmlns:a16="http://schemas.microsoft.com/office/drawing/2014/main" id="{99BB1D22-2A1B-1B42-8282-5DB778F4BEA6}"/>
              </a:ext>
            </a:extLst>
          </p:cNvPr>
          <p:cNvCxnSpPr>
            <a:cxnSpLocks/>
          </p:cNvCxnSpPr>
          <p:nvPr/>
        </p:nvCxnSpPr>
        <p:spPr bwMode="auto">
          <a:xfrm>
            <a:off x="2123728" y="908720"/>
            <a:ext cx="447897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8" name="ZoneTexte 27">
            <a:extLst>
              <a:ext uri="{FF2B5EF4-FFF2-40B4-BE49-F238E27FC236}">
                <a16:creationId xmlns:a16="http://schemas.microsoft.com/office/drawing/2014/main" id="{E5671915-FF6F-C449-AF86-C4D934984EAA}"/>
              </a:ext>
            </a:extLst>
          </p:cNvPr>
          <p:cNvSpPr txBox="1"/>
          <p:nvPr/>
        </p:nvSpPr>
        <p:spPr>
          <a:xfrm>
            <a:off x="827583" y="5912794"/>
            <a:ext cx="7488833" cy="307777"/>
          </a:xfrm>
          <a:prstGeom prst="rect">
            <a:avLst/>
          </a:prstGeom>
          <a:noFill/>
        </p:spPr>
        <p:txBody>
          <a:bodyPr wrap="square" rtlCol="0">
            <a:spAutoFit/>
          </a:bodyPr>
          <a:lstStyle/>
          <a:p>
            <a:pPr algn="ctr"/>
            <a:r>
              <a:rPr lang="fr-FR" sz="1400" i="1" dirty="0">
                <a:latin typeface="Trebuchet MS"/>
                <a:cs typeface="Trebuchet MS"/>
              </a:rPr>
              <a:t>	Soit Sujet A et Sujet B, 2 personnes en interactions récurrentes</a:t>
            </a:r>
          </a:p>
        </p:txBody>
      </p:sp>
      <p:cxnSp>
        <p:nvCxnSpPr>
          <p:cNvPr id="29" name="Connecteur droit avec flèche 28">
            <a:extLst>
              <a:ext uri="{FF2B5EF4-FFF2-40B4-BE49-F238E27FC236}">
                <a16:creationId xmlns:a16="http://schemas.microsoft.com/office/drawing/2014/main" id="{1D8A4492-2BD6-B746-A61A-4DC80FA5A530}"/>
              </a:ext>
            </a:extLst>
          </p:cNvPr>
          <p:cNvCxnSpPr/>
          <p:nvPr/>
        </p:nvCxnSpPr>
        <p:spPr>
          <a:xfrm flipV="1">
            <a:off x="1979712" y="5085184"/>
            <a:ext cx="1625630" cy="12828"/>
          </a:xfrm>
          <a:prstGeom prst="straightConnector1">
            <a:avLst/>
          </a:prstGeom>
          <a:ln w="57150" cmpd="sng">
            <a:prstDash val="dash"/>
            <a:tailEnd type="arrow"/>
          </a:ln>
        </p:spPr>
        <p:style>
          <a:lnRef idx="2">
            <a:schemeClr val="accent1"/>
          </a:lnRef>
          <a:fillRef idx="0">
            <a:schemeClr val="accent1"/>
          </a:fillRef>
          <a:effectRef idx="1">
            <a:schemeClr val="accent1"/>
          </a:effectRef>
          <a:fontRef idx="minor">
            <a:schemeClr val="tx1"/>
          </a:fontRef>
        </p:style>
      </p:cxnSp>
      <p:cxnSp>
        <p:nvCxnSpPr>
          <p:cNvPr id="30" name="Connecteur droit avec flèche 29">
            <a:extLst>
              <a:ext uri="{FF2B5EF4-FFF2-40B4-BE49-F238E27FC236}">
                <a16:creationId xmlns:a16="http://schemas.microsoft.com/office/drawing/2014/main" id="{0296BB01-367C-FB49-8C65-133BBA661120}"/>
              </a:ext>
            </a:extLst>
          </p:cNvPr>
          <p:cNvCxnSpPr/>
          <p:nvPr/>
        </p:nvCxnSpPr>
        <p:spPr>
          <a:xfrm flipH="1" flipV="1">
            <a:off x="5580112" y="5085184"/>
            <a:ext cx="1662795" cy="12827"/>
          </a:xfrm>
          <a:prstGeom prst="straightConnector1">
            <a:avLst/>
          </a:prstGeom>
          <a:ln w="57150" cmpd="sng">
            <a:prstDash val="dash"/>
            <a:tailEnd type="arrow"/>
          </a:ln>
        </p:spPr>
        <p:style>
          <a:lnRef idx="2">
            <a:schemeClr val="accent1"/>
          </a:lnRef>
          <a:fillRef idx="0">
            <a:schemeClr val="accent1"/>
          </a:fillRef>
          <a:effectRef idx="1">
            <a:schemeClr val="accent1"/>
          </a:effectRef>
          <a:fontRef idx="minor">
            <a:schemeClr val="tx1"/>
          </a:fontRef>
        </p:style>
      </p:cxnSp>
      <p:pic>
        <p:nvPicPr>
          <p:cNvPr id="31" name="Image 30" descr="Capture d’écran 2015-11-07 à 12.32.06.png">
            <a:extLst>
              <a:ext uri="{FF2B5EF4-FFF2-40B4-BE49-F238E27FC236}">
                <a16:creationId xmlns:a16="http://schemas.microsoft.com/office/drawing/2014/main" id="{2FDC05C6-0297-D74C-B3B0-53506530BDC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1520" y="1196752"/>
            <a:ext cx="2334453" cy="1080120"/>
          </a:xfrm>
          <a:prstGeom prst="rect">
            <a:avLst/>
          </a:prstGeom>
        </p:spPr>
      </p:pic>
      <p:pic>
        <p:nvPicPr>
          <p:cNvPr id="32" name="Image 31" descr="Capture d’écran 2015-11-07 à 12.32.06.png">
            <a:extLst>
              <a:ext uri="{FF2B5EF4-FFF2-40B4-BE49-F238E27FC236}">
                <a16:creationId xmlns:a16="http://schemas.microsoft.com/office/drawing/2014/main" id="{69572415-F92E-1D4E-90B9-8C6035E4833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00192" y="1196752"/>
            <a:ext cx="2334453" cy="1080120"/>
          </a:xfrm>
          <a:prstGeom prst="rect">
            <a:avLst/>
          </a:prstGeom>
          <a:solidFill>
            <a:schemeClr val="accent1">
              <a:lumMod val="20000"/>
              <a:lumOff val="80000"/>
            </a:schemeClr>
          </a:solidFill>
        </p:spPr>
      </p:pic>
    </p:spTree>
    <p:extLst>
      <p:ext uri="{BB962C8B-B14F-4D97-AF65-F5344CB8AC3E}">
        <p14:creationId xmlns:p14="http://schemas.microsoft.com/office/powerpoint/2010/main" val="3127272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CA3F1B6-CA62-7B42-B541-8840456BA415}"/>
              </a:ext>
            </a:extLst>
          </p:cNvPr>
          <p:cNvSpPr>
            <a:spLocks noGrp="1"/>
          </p:cNvSpPr>
          <p:nvPr>
            <p:ph idx="1"/>
          </p:nvPr>
        </p:nvSpPr>
        <p:spPr/>
        <p:txBody>
          <a:bodyPr/>
          <a:lstStyle/>
          <a:p>
            <a:pPr>
              <a:buFont typeface="Wingdings" charset="2"/>
              <a:buChar char="§"/>
            </a:pPr>
            <a:r>
              <a:rPr lang="fr-FR" dirty="0"/>
              <a:t>Morcellement en modèles concurrentiels.</a:t>
            </a:r>
          </a:p>
          <a:p>
            <a:pPr>
              <a:buFont typeface="Wingdings" charset="2"/>
              <a:buChar char="§"/>
            </a:pPr>
            <a:r>
              <a:rPr lang="fr-FR" dirty="0" err="1"/>
              <a:t>Neuroscientisme</a:t>
            </a:r>
            <a:r>
              <a:rPr lang="fr-FR" dirty="0"/>
              <a:t> arrogant.</a:t>
            </a:r>
          </a:p>
          <a:p>
            <a:pPr>
              <a:buFont typeface="Wingdings" charset="2"/>
              <a:buChar char="§"/>
            </a:pPr>
            <a:r>
              <a:rPr lang="fr-FR" dirty="0"/>
              <a:t>Impérialisme du diagnostic et de la pharmacothérapie.</a:t>
            </a:r>
          </a:p>
          <a:p>
            <a:pPr>
              <a:buFont typeface="Wingdings" charset="2"/>
              <a:buChar char="§"/>
            </a:pPr>
            <a:r>
              <a:rPr lang="fr-FR" dirty="0"/>
              <a:t>Écueils du dogmatisme et de l’</a:t>
            </a:r>
            <a:r>
              <a:rPr lang="fr-FR" dirty="0" err="1"/>
              <a:t>écclectisme</a:t>
            </a:r>
            <a:endParaRPr lang="fr-FR" dirty="0"/>
          </a:p>
          <a:p>
            <a:endParaRPr lang="fr-FR" dirty="0"/>
          </a:p>
        </p:txBody>
      </p:sp>
      <p:sp>
        <p:nvSpPr>
          <p:cNvPr id="3" name="Titre 2">
            <a:extLst>
              <a:ext uri="{FF2B5EF4-FFF2-40B4-BE49-F238E27FC236}">
                <a16:creationId xmlns:a16="http://schemas.microsoft.com/office/drawing/2014/main" id="{BD7D3C4B-762C-244A-9C47-FB140240FB49}"/>
              </a:ext>
            </a:extLst>
          </p:cNvPr>
          <p:cNvSpPr>
            <a:spLocks noGrp="1"/>
          </p:cNvSpPr>
          <p:nvPr>
            <p:ph type="title"/>
          </p:nvPr>
        </p:nvSpPr>
        <p:spPr/>
        <p:txBody>
          <a:bodyPr/>
          <a:lstStyle/>
          <a:p>
            <a:r>
              <a:rPr lang="fr-FR" dirty="0"/>
              <a:t>Répondre aux problèmes contemporains de la clinique</a:t>
            </a:r>
          </a:p>
        </p:txBody>
      </p:sp>
    </p:spTree>
    <p:extLst>
      <p:ext uri="{BB962C8B-B14F-4D97-AF65-F5344CB8AC3E}">
        <p14:creationId xmlns:p14="http://schemas.microsoft.com/office/powerpoint/2010/main" val="1538318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684BBDE-0B40-3D49-A8F4-C61130528BA7}"/>
              </a:ext>
            </a:extLst>
          </p:cNvPr>
          <p:cNvSpPr>
            <a:spLocks noGrp="1"/>
          </p:cNvSpPr>
          <p:nvPr>
            <p:ph idx="1"/>
          </p:nvPr>
        </p:nvSpPr>
        <p:spPr>
          <a:xfrm>
            <a:off x="485073" y="1844825"/>
            <a:ext cx="8219256" cy="3816424"/>
          </a:xfrm>
        </p:spPr>
        <p:txBody>
          <a:bodyPr/>
          <a:lstStyle/>
          <a:p>
            <a:pPr>
              <a:lnSpc>
                <a:spcPct val="110000"/>
              </a:lnSpc>
              <a:buFont typeface="Wingdings" charset="2"/>
              <a:buChar char="§"/>
            </a:pPr>
            <a:r>
              <a:rPr lang="fr-FR" sz="2800" dirty="0"/>
              <a:t>De prendre en compte la complexité des dimensions humaines.</a:t>
            </a:r>
          </a:p>
          <a:p>
            <a:pPr>
              <a:lnSpc>
                <a:spcPct val="110000"/>
              </a:lnSpc>
              <a:buFont typeface="Wingdings" charset="2"/>
              <a:buChar char="§"/>
            </a:pPr>
            <a:r>
              <a:rPr lang="fr-FR" sz="2800" dirty="0"/>
              <a:t>D’assurer un ancrage des modèles cliniques aux sciences naturelles.</a:t>
            </a:r>
          </a:p>
          <a:p>
            <a:pPr>
              <a:lnSpc>
                <a:spcPct val="110000"/>
              </a:lnSpc>
              <a:buFont typeface="Wingdings" charset="2"/>
              <a:buChar char="§"/>
            </a:pPr>
            <a:r>
              <a:rPr lang="fr-FR" sz="2800" dirty="0"/>
              <a:t>De permettre un dialogue entre les différents modèles cliniques pour développer sur le terrain une approche inter et transdisciplinaire.</a:t>
            </a:r>
          </a:p>
          <a:p>
            <a:endParaRPr lang="fr-FR" dirty="0"/>
          </a:p>
        </p:txBody>
      </p:sp>
      <p:sp>
        <p:nvSpPr>
          <p:cNvPr id="3" name="Titre 2">
            <a:extLst>
              <a:ext uri="{FF2B5EF4-FFF2-40B4-BE49-F238E27FC236}">
                <a16:creationId xmlns:a16="http://schemas.microsoft.com/office/drawing/2014/main" id="{35CCED4C-9C98-1645-B658-47BAA69C38D5}"/>
              </a:ext>
            </a:extLst>
          </p:cNvPr>
          <p:cNvSpPr>
            <a:spLocks noGrp="1"/>
          </p:cNvSpPr>
          <p:nvPr>
            <p:ph type="title"/>
          </p:nvPr>
        </p:nvSpPr>
        <p:spPr/>
        <p:txBody>
          <a:bodyPr/>
          <a:lstStyle/>
          <a:p>
            <a:r>
              <a:rPr lang="fr-FR" sz="1800" dirty="0"/>
              <a:t>Une démarche qui vise à tenir ensemble les savoirs de l’anthropologie et de ceux de la psychopathologie en proposant un cadre conceptuel (épistémologique) qui permet : </a:t>
            </a:r>
            <a:br>
              <a:rPr lang="fr-FR" sz="1800" dirty="0"/>
            </a:br>
            <a:endParaRPr lang="fr-FR" sz="1800" dirty="0"/>
          </a:p>
        </p:txBody>
      </p:sp>
    </p:spTree>
    <p:extLst>
      <p:ext uri="{BB962C8B-B14F-4D97-AF65-F5344CB8AC3E}">
        <p14:creationId xmlns:p14="http://schemas.microsoft.com/office/powerpoint/2010/main" val="4198478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93FE72C-873C-6145-A077-5D79D0B4C356}"/>
              </a:ext>
            </a:extLst>
          </p:cNvPr>
          <p:cNvSpPr>
            <a:spLocks noGrp="1"/>
          </p:cNvSpPr>
          <p:nvPr>
            <p:ph idx="1"/>
          </p:nvPr>
        </p:nvSpPr>
        <p:spPr/>
        <p:txBody>
          <a:bodyPr/>
          <a:lstStyle/>
          <a:p>
            <a:r>
              <a:rPr lang="fr-FR" sz="2800" dirty="0"/>
              <a:t>La rencontre clinique est fondamentalement anthropologique.</a:t>
            </a:r>
          </a:p>
          <a:p>
            <a:r>
              <a:rPr lang="fr-FR" sz="2800" dirty="0"/>
              <a:t>L’anthropologie éclaire les conditions spécifiques du fait humain qui intéressent le clinicien.</a:t>
            </a:r>
          </a:p>
          <a:p>
            <a:r>
              <a:rPr lang="fr-FR" sz="2800" dirty="0"/>
              <a:t>L’anthropologie clinique tient ensemble l’anthropopsychiatrie de Jacques Schotte et l’anthropologie sémiotique</a:t>
            </a:r>
          </a:p>
          <a:p>
            <a:pPr marL="0" indent="0">
              <a:buNone/>
            </a:pPr>
            <a:endParaRPr lang="fr-FR" dirty="0"/>
          </a:p>
        </p:txBody>
      </p:sp>
      <p:sp>
        <p:nvSpPr>
          <p:cNvPr id="3" name="Titre 2">
            <a:extLst>
              <a:ext uri="{FF2B5EF4-FFF2-40B4-BE49-F238E27FC236}">
                <a16:creationId xmlns:a16="http://schemas.microsoft.com/office/drawing/2014/main" id="{F2F57AF8-E383-AA46-94E3-C3A5087E08B0}"/>
              </a:ext>
            </a:extLst>
          </p:cNvPr>
          <p:cNvSpPr>
            <a:spLocks noGrp="1"/>
          </p:cNvSpPr>
          <p:nvPr>
            <p:ph type="title"/>
          </p:nvPr>
        </p:nvSpPr>
        <p:spPr>
          <a:xfrm>
            <a:off x="228600" y="332656"/>
            <a:ext cx="8686800" cy="1143000"/>
          </a:xfrm>
        </p:spPr>
        <p:txBody>
          <a:bodyPr/>
          <a:lstStyle/>
          <a:p>
            <a:r>
              <a:rPr lang="fr-FR" dirty="0"/>
              <a:t>Anthropologie clinique, points de repère</a:t>
            </a:r>
          </a:p>
        </p:txBody>
      </p:sp>
    </p:spTree>
    <p:extLst>
      <p:ext uri="{BB962C8B-B14F-4D97-AF65-F5344CB8AC3E}">
        <p14:creationId xmlns:p14="http://schemas.microsoft.com/office/powerpoint/2010/main" val="382618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necteur droit 3">
            <a:extLst>
              <a:ext uri="{FF2B5EF4-FFF2-40B4-BE49-F238E27FC236}">
                <a16:creationId xmlns:a16="http://schemas.microsoft.com/office/drawing/2014/main" id="{8FA22BDF-1ABD-D440-B4DC-AB62AE1FDB2B}"/>
              </a:ext>
            </a:extLst>
          </p:cNvPr>
          <p:cNvSpPr/>
          <p:nvPr/>
        </p:nvSpPr>
        <p:spPr>
          <a:xfrm>
            <a:off x="5699907" y="3292078"/>
            <a:ext cx="1872198" cy="268205"/>
          </a:xfrm>
          <a:custGeom>
            <a:avLst/>
            <a:gdLst/>
            <a:ahLst/>
            <a:cxnLst/>
            <a:rect l="0" t="0" r="0" b="0"/>
            <a:pathLst>
              <a:path>
                <a:moveTo>
                  <a:pt x="0" y="0"/>
                </a:moveTo>
                <a:lnTo>
                  <a:pt x="0" y="107736"/>
                </a:lnTo>
                <a:lnTo>
                  <a:pt x="1872198" y="107736"/>
                </a:lnTo>
                <a:lnTo>
                  <a:pt x="1872198" y="268205"/>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Connecteur droit 4">
            <a:extLst>
              <a:ext uri="{FF2B5EF4-FFF2-40B4-BE49-F238E27FC236}">
                <a16:creationId xmlns:a16="http://schemas.microsoft.com/office/drawing/2014/main" id="{D2C8CD08-E0A7-F24F-A79E-9F00261E41C5}"/>
              </a:ext>
            </a:extLst>
          </p:cNvPr>
          <p:cNvSpPr/>
          <p:nvPr/>
        </p:nvSpPr>
        <p:spPr>
          <a:xfrm>
            <a:off x="5699907" y="751966"/>
            <a:ext cx="1728196" cy="2540113"/>
          </a:xfrm>
          <a:custGeom>
            <a:avLst/>
            <a:gdLst/>
            <a:ahLst/>
            <a:cxnLst/>
            <a:rect l="0" t="0" r="0" b="0"/>
            <a:pathLst>
              <a:path>
                <a:moveTo>
                  <a:pt x="0" y="2540113"/>
                </a:moveTo>
                <a:lnTo>
                  <a:pt x="1728196" y="0"/>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Connecteur droit 5">
            <a:extLst>
              <a:ext uri="{FF2B5EF4-FFF2-40B4-BE49-F238E27FC236}">
                <a16:creationId xmlns:a16="http://schemas.microsoft.com/office/drawing/2014/main" id="{C30B5BB9-6249-3146-B4F3-3E9AA34C1387}"/>
              </a:ext>
            </a:extLst>
          </p:cNvPr>
          <p:cNvSpPr/>
          <p:nvPr/>
        </p:nvSpPr>
        <p:spPr>
          <a:xfrm>
            <a:off x="4308202" y="2192131"/>
            <a:ext cx="1391705" cy="3731059"/>
          </a:xfrm>
          <a:custGeom>
            <a:avLst/>
            <a:gdLst/>
            <a:ahLst/>
            <a:cxnLst/>
            <a:rect l="0" t="0" r="0" b="0"/>
            <a:pathLst>
              <a:path>
                <a:moveTo>
                  <a:pt x="0" y="3731059"/>
                </a:moveTo>
                <a:lnTo>
                  <a:pt x="1391705" y="0"/>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Connecteur droit 6">
            <a:extLst>
              <a:ext uri="{FF2B5EF4-FFF2-40B4-BE49-F238E27FC236}">
                <a16:creationId xmlns:a16="http://schemas.microsoft.com/office/drawing/2014/main" id="{8929BE3F-5C1A-A34A-873E-4812FBFC20AE}"/>
              </a:ext>
            </a:extLst>
          </p:cNvPr>
          <p:cNvSpPr/>
          <p:nvPr/>
        </p:nvSpPr>
        <p:spPr>
          <a:xfrm>
            <a:off x="1379430" y="3292078"/>
            <a:ext cx="1872194" cy="196192"/>
          </a:xfrm>
          <a:custGeom>
            <a:avLst/>
            <a:gdLst/>
            <a:ahLst/>
            <a:cxnLst/>
            <a:rect l="0" t="0" r="0" b="0"/>
            <a:pathLst>
              <a:path>
                <a:moveTo>
                  <a:pt x="1872194" y="0"/>
                </a:moveTo>
                <a:lnTo>
                  <a:pt x="1872194" y="35723"/>
                </a:lnTo>
                <a:lnTo>
                  <a:pt x="0" y="35723"/>
                </a:lnTo>
                <a:lnTo>
                  <a:pt x="0" y="196192"/>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Connecteur droit 7">
            <a:extLst>
              <a:ext uri="{FF2B5EF4-FFF2-40B4-BE49-F238E27FC236}">
                <a16:creationId xmlns:a16="http://schemas.microsoft.com/office/drawing/2014/main" id="{047B67FF-60B7-AD46-83B6-9E8D9F375B7B}"/>
              </a:ext>
            </a:extLst>
          </p:cNvPr>
          <p:cNvSpPr/>
          <p:nvPr/>
        </p:nvSpPr>
        <p:spPr>
          <a:xfrm>
            <a:off x="1379427" y="751966"/>
            <a:ext cx="1872198" cy="2540113"/>
          </a:xfrm>
          <a:custGeom>
            <a:avLst/>
            <a:gdLst/>
            <a:ahLst/>
            <a:cxnLst/>
            <a:rect l="0" t="0" r="0" b="0"/>
            <a:pathLst>
              <a:path>
                <a:moveTo>
                  <a:pt x="1872198" y="2540113"/>
                </a:moveTo>
                <a:lnTo>
                  <a:pt x="0" y="0"/>
                </a:lnTo>
              </a:path>
            </a:pathLst>
          </a:custGeom>
          <a:noFill/>
        </p:spPr>
        <p:style>
          <a:lnRef idx="1">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Connecteur droit 8">
            <a:extLst>
              <a:ext uri="{FF2B5EF4-FFF2-40B4-BE49-F238E27FC236}">
                <a16:creationId xmlns:a16="http://schemas.microsoft.com/office/drawing/2014/main" id="{AB02713C-654B-F049-8072-7C4643FB072B}"/>
              </a:ext>
            </a:extLst>
          </p:cNvPr>
          <p:cNvSpPr/>
          <p:nvPr/>
        </p:nvSpPr>
        <p:spPr>
          <a:xfrm>
            <a:off x="3251625" y="2192131"/>
            <a:ext cx="1056576" cy="3731059"/>
          </a:xfrm>
          <a:custGeom>
            <a:avLst/>
            <a:gdLst/>
            <a:ahLst/>
            <a:cxnLst/>
            <a:rect l="0" t="0" r="0" b="0"/>
            <a:pathLst>
              <a:path>
                <a:moveTo>
                  <a:pt x="1056576" y="3731059"/>
                </a:moveTo>
                <a:lnTo>
                  <a:pt x="0" y="0"/>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Rectangle à coins arrondis 9">
            <a:extLst>
              <a:ext uri="{FF2B5EF4-FFF2-40B4-BE49-F238E27FC236}">
                <a16:creationId xmlns:a16="http://schemas.microsoft.com/office/drawing/2014/main" id="{A58C184E-69D7-4444-81C5-7B2031E51048}"/>
              </a:ext>
            </a:extLst>
          </p:cNvPr>
          <p:cNvSpPr/>
          <p:nvPr/>
        </p:nvSpPr>
        <p:spPr>
          <a:xfrm>
            <a:off x="3442102" y="4823242"/>
            <a:ext cx="1732200" cy="109994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1" name="Groupe 10">
            <a:extLst>
              <a:ext uri="{FF2B5EF4-FFF2-40B4-BE49-F238E27FC236}">
                <a16:creationId xmlns:a16="http://schemas.microsoft.com/office/drawing/2014/main" id="{827EC743-F2F7-D946-B597-10E14FF5E23E}"/>
              </a:ext>
            </a:extLst>
          </p:cNvPr>
          <p:cNvGrpSpPr/>
          <p:nvPr/>
        </p:nvGrpSpPr>
        <p:grpSpPr>
          <a:xfrm>
            <a:off x="3634568" y="5006086"/>
            <a:ext cx="1732200" cy="1099947"/>
            <a:chOff x="3144800" y="4215292"/>
            <a:chExt cx="1732200" cy="1099947"/>
          </a:xfrm>
        </p:grpSpPr>
        <p:sp>
          <p:nvSpPr>
            <p:cNvPr id="36" name="Rectangle à coins arrondis 35">
              <a:extLst>
                <a:ext uri="{FF2B5EF4-FFF2-40B4-BE49-F238E27FC236}">
                  <a16:creationId xmlns:a16="http://schemas.microsoft.com/office/drawing/2014/main" id="{888E843A-4750-8F4C-A352-176C1A7FAB52}"/>
                </a:ext>
              </a:extLst>
            </p:cNvPr>
            <p:cNvSpPr/>
            <p:nvPr/>
          </p:nvSpPr>
          <p:spPr>
            <a:xfrm>
              <a:off x="3144800" y="4215292"/>
              <a:ext cx="1732200" cy="1099947"/>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ZoneTexte 36">
              <a:extLst>
                <a:ext uri="{FF2B5EF4-FFF2-40B4-BE49-F238E27FC236}">
                  <a16:creationId xmlns:a16="http://schemas.microsoft.com/office/drawing/2014/main" id="{2642E9C4-56AB-4A42-84CA-28FCD9D97B3F}"/>
                </a:ext>
              </a:extLst>
            </p:cNvPr>
            <p:cNvSpPr txBox="1"/>
            <p:nvPr/>
          </p:nvSpPr>
          <p:spPr>
            <a:xfrm>
              <a:off x="3177016" y="4247508"/>
              <a:ext cx="1667768" cy="10355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rebuchet MS" panose="020B0603020202020204" pitchFamily="34" charset="0"/>
                </a:rPr>
                <a:t>Anthropologie clinique</a:t>
              </a:r>
            </a:p>
            <a:p>
              <a:pPr marL="0" lvl="0" indent="0" algn="ctr" defTabSz="444500">
                <a:lnSpc>
                  <a:spcPct val="90000"/>
                </a:lnSpc>
                <a:spcBef>
                  <a:spcPct val="0"/>
                </a:spcBef>
                <a:spcAft>
                  <a:spcPct val="35000"/>
                </a:spcAft>
                <a:buNone/>
              </a:pPr>
              <a:r>
                <a:rPr lang="fr-FR" sz="1000" kern="1200" dirty="0">
                  <a:latin typeface="Trebuchet MS" panose="020B0603020202020204" pitchFamily="34" charset="0"/>
                </a:rPr>
                <a:t>(N. </a:t>
              </a:r>
              <a:r>
                <a:rPr lang="fr-FR" sz="1000" kern="1200" dirty="0" err="1">
                  <a:latin typeface="Trebuchet MS" panose="020B0603020202020204" pitchFamily="34" charset="0"/>
                </a:rPr>
                <a:t>Duruz</a:t>
              </a:r>
              <a:r>
                <a:rPr lang="fr-FR" sz="1000" kern="1200" dirty="0">
                  <a:latin typeface="Trebuchet MS" panose="020B0603020202020204" pitchFamily="34" charset="0"/>
                </a:rPr>
                <a:t>, S. Escots)</a:t>
              </a:r>
            </a:p>
          </p:txBody>
        </p:sp>
      </p:grpSp>
      <p:sp>
        <p:nvSpPr>
          <p:cNvPr id="12" name="Rectangle à coins arrondis 11">
            <a:extLst>
              <a:ext uri="{FF2B5EF4-FFF2-40B4-BE49-F238E27FC236}">
                <a16:creationId xmlns:a16="http://schemas.microsoft.com/office/drawing/2014/main" id="{A24E09A9-F186-7B4D-A26B-9F8AE504E28F}"/>
              </a:ext>
            </a:extLst>
          </p:cNvPr>
          <p:cNvSpPr/>
          <p:nvPr/>
        </p:nvSpPr>
        <p:spPr>
          <a:xfrm>
            <a:off x="2385525" y="2192131"/>
            <a:ext cx="1732200" cy="109994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3" name="Groupe 12">
            <a:extLst>
              <a:ext uri="{FF2B5EF4-FFF2-40B4-BE49-F238E27FC236}">
                <a16:creationId xmlns:a16="http://schemas.microsoft.com/office/drawing/2014/main" id="{90E66BA4-0486-074B-B088-CE1145577B28}"/>
              </a:ext>
            </a:extLst>
          </p:cNvPr>
          <p:cNvGrpSpPr/>
          <p:nvPr/>
        </p:nvGrpSpPr>
        <p:grpSpPr>
          <a:xfrm>
            <a:off x="2577992" y="2374974"/>
            <a:ext cx="1732200" cy="1099947"/>
            <a:chOff x="2088224" y="1584180"/>
            <a:chExt cx="1732200" cy="1099947"/>
          </a:xfrm>
        </p:grpSpPr>
        <p:sp>
          <p:nvSpPr>
            <p:cNvPr id="34" name="Rectangle à coins arrondis 33">
              <a:extLst>
                <a:ext uri="{FF2B5EF4-FFF2-40B4-BE49-F238E27FC236}">
                  <a16:creationId xmlns:a16="http://schemas.microsoft.com/office/drawing/2014/main" id="{E2B1B290-AF0E-8341-828C-E06DAA3C3A1D}"/>
                </a:ext>
              </a:extLst>
            </p:cNvPr>
            <p:cNvSpPr/>
            <p:nvPr/>
          </p:nvSpPr>
          <p:spPr>
            <a:xfrm>
              <a:off x="2088224" y="1584180"/>
              <a:ext cx="1732200" cy="1099947"/>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ZoneTexte 34">
              <a:extLst>
                <a:ext uri="{FF2B5EF4-FFF2-40B4-BE49-F238E27FC236}">
                  <a16:creationId xmlns:a16="http://schemas.microsoft.com/office/drawing/2014/main" id="{6E25BC3C-3DCC-264B-8527-1AD6A5CAAFA3}"/>
                </a:ext>
              </a:extLst>
            </p:cNvPr>
            <p:cNvSpPr txBox="1"/>
            <p:nvPr/>
          </p:nvSpPr>
          <p:spPr>
            <a:xfrm>
              <a:off x="2120440" y="1616396"/>
              <a:ext cx="1667768" cy="10355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kern="1200" dirty="0" err="1">
                  <a:latin typeface="Trebuchet MS" panose="020B0603020202020204" pitchFamily="34" charset="0"/>
                </a:rPr>
                <a:t>Anthropopsychiatrie</a:t>
              </a:r>
              <a:endParaRPr lang="fr-FR" sz="1000" kern="1200" dirty="0">
                <a:latin typeface="Trebuchet MS" panose="020B0603020202020204" pitchFamily="34" charset="0"/>
              </a:endParaRPr>
            </a:p>
            <a:p>
              <a:pPr marL="0" lvl="0" indent="0" algn="ctr" defTabSz="444500">
                <a:lnSpc>
                  <a:spcPct val="90000"/>
                </a:lnSpc>
                <a:spcBef>
                  <a:spcPct val="0"/>
                </a:spcBef>
                <a:spcAft>
                  <a:spcPct val="35000"/>
                </a:spcAft>
                <a:buNone/>
              </a:pPr>
              <a:r>
                <a:rPr lang="fr-FR" sz="1000" kern="1200" dirty="0">
                  <a:latin typeface="Trebuchet MS" panose="020B0603020202020204" pitchFamily="34" charset="0"/>
                </a:rPr>
                <a:t>(Jacques </a:t>
              </a:r>
              <a:r>
                <a:rPr lang="fr-FR" sz="1000" kern="1200" dirty="0" err="1">
                  <a:latin typeface="Trebuchet MS" panose="020B0603020202020204" pitchFamily="34" charset="0"/>
                </a:rPr>
                <a:t>Schotte</a:t>
              </a:r>
              <a:r>
                <a:rPr lang="fr-FR" sz="1000" kern="1200" dirty="0">
                  <a:latin typeface="Trebuchet MS" panose="020B0603020202020204" pitchFamily="34" charset="0"/>
                </a:rPr>
                <a:t>)</a:t>
              </a:r>
            </a:p>
          </p:txBody>
        </p:sp>
      </p:grpSp>
      <p:sp>
        <p:nvSpPr>
          <p:cNvPr id="14" name="Rectangle à coins arrondis 13">
            <a:extLst>
              <a:ext uri="{FF2B5EF4-FFF2-40B4-BE49-F238E27FC236}">
                <a16:creationId xmlns:a16="http://schemas.microsoft.com/office/drawing/2014/main" id="{F7B040D9-BD50-D449-B317-1E114E2AFE71}"/>
              </a:ext>
            </a:extLst>
          </p:cNvPr>
          <p:cNvSpPr/>
          <p:nvPr/>
        </p:nvSpPr>
        <p:spPr>
          <a:xfrm>
            <a:off x="513326" y="751966"/>
            <a:ext cx="1732200" cy="109994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5" name="Groupe 14">
            <a:extLst>
              <a:ext uri="{FF2B5EF4-FFF2-40B4-BE49-F238E27FC236}">
                <a16:creationId xmlns:a16="http://schemas.microsoft.com/office/drawing/2014/main" id="{E77CF018-51C8-D147-A2D1-5BB082848AB7}"/>
              </a:ext>
            </a:extLst>
          </p:cNvPr>
          <p:cNvGrpSpPr/>
          <p:nvPr/>
        </p:nvGrpSpPr>
        <p:grpSpPr>
          <a:xfrm>
            <a:off x="705793" y="934808"/>
            <a:ext cx="1732200" cy="1099947"/>
            <a:chOff x="216025" y="144014"/>
            <a:chExt cx="1732200" cy="1099947"/>
          </a:xfrm>
        </p:grpSpPr>
        <p:sp>
          <p:nvSpPr>
            <p:cNvPr id="32" name="Rectangle à coins arrondis 31">
              <a:extLst>
                <a:ext uri="{FF2B5EF4-FFF2-40B4-BE49-F238E27FC236}">
                  <a16:creationId xmlns:a16="http://schemas.microsoft.com/office/drawing/2014/main" id="{6E3FC2BA-B5FE-664C-A9F9-C1CADBAFC49B}"/>
                </a:ext>
              </a:extLst>
            </p:cNvPr>
            <p:cNvSpPr/>
            <p:nvPr/>
          </p:nvSpPr>
          <p:spPr>
            <a:xfrm>
              <a:off x="216025" y="144014"/>
              <a:ext cx="1732200" cy="1099947"/>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ZoneTexte 32">
              <a:extLst>
                <a:ext uri="{FF2B5EF4-FFF2-40B4-BE49-F238E27FC236}">
                  <a16:creationId xmlns:a16="http://schemas.microsoft.com/office/drawing/2014/main" id="{2FB0DD6E-040C-834E-B8BF-A8B479915F4D}"/>
                </a:ext>
              </a:extLst>
            </p:cNvPr>
            <p:cNvSpPr txBox="1"/>
            <p:nvPr/>
          </p:nvSpPr>
          <p:spPr>
            <a:xfrm>
              <a:off x="248241" y="176230"/>
              <a:ext cx="1667768" cy="10355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latin typeface="Trebuchet MS" panose="020B0603020202020204" pitchFamily="34" charset="0"/>
                </a:rPr>
                <a:t>Continuité de :</a:t>
              </a:r>
            </a:p>
            <a:p>
              <a:pPr marL="0" lvl="0" indent="0" algn="ctr" defTabSz="444500">
                <a:lnSpc>
                  <a:spcPct val="90000"/>
                </a:lnSpc>
                <a:spcBef>
                  <a:spcPct val="0"/>
                </a:spcBef>
                <a:spcAft>
                  <a:spcPct val="35000"/>
                </a:spcAft>
                <a:buNone/>
              </a:pPr>
              <a:r>
                <a:rPr lang="fr-FR" sz="1000" kern="1200" dirty="0">
                  <a:latin typeface="Trebuchet MS" panose="020B0603020202020204" pitchFamily="34" charset="0"/>
                </a:rPr>
                <a:t>Freud, Szondi, </a:t>
              </a:r>
              <a:r>
                <a:rPr lang="fr-FR" sz="1000" kern="1200" dirty="0" err="1">
                  <a:latin typeface="Trebuchet MS" panose="020B0603020202020204" pitchFamily="34" charset="0"/>
                </a:rPr>
                <a:t>Binswanger</a:t>
              </a:r>
              <a:r>
                <a:rPr lang="fr-FR" sz="1000" kern="1200" dirty="0">
                  <a:latin typeface="Trebuchet MS" panose="020B0603020202020204" pitchFamily="34" charset="0"/>
                </a:rPr>
                <a:t>, Lacan, Kuhn, </a:t>
              </a:r>
              <a:r>
                <a:rPr lang="fr-FR" sz="1000" kern="1200" dirty="0" err="1">
                  <a:latin typeface="Trebuchet MS" panose="020B0603020202020204" pitchFamily="34" charset="0"/>
                </a:rPr>
                <a:t>Tosquelles</a:t>
              </a:r>
              <a:endParaRPr lang="fr-FR" sz="1000" kern="1200" dirty="0">
                <a:latin typeface="Trebuchet MS" panose="020B0603020202020204" pitchFamily="34" charset="0"/>
              </a:endParaRPr>
            </a:p>
          </p:txBody>
        </p:sp>
      </p:grpSp>
      <p:sp>
        <p:nvSpPr>
          <p:cNvPr id="16" name="Rectangle à coins arrondis 15">
            <a:extLst>
              <a:ext uri="{FF2B5EF4-FFF2-40B4-BE49-F238E27FC236}">
                <a16:creationId xmlns:a16="http://schemas.microsoft.com/office/drawing/2014/main" id="{8D1AE60E-1D4C-0443-9E43-9C4DD948A9D4}"/>
              </a:ext>
            </a:extLst>
          </p:cNvPr>
          <p:cNvSpPr/>
          <p:nvPr/>
        </p:nvSpPr>
        <p:spPr>
          <a:xfrm>
            <a:off x="513330" y="3488270"/>
            <a:ext cx="1732200" cy="109994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7" name="Groupe 16">
            <a:extLst>
              <a:ext uri="{FF2B5EF4-FFF2-40B4-BE49-F238E27FC236}">
                <a16:creationId xmlns:a16="http://schemas.microsoft.com/office/drawing/2014/main" id="{E4BBAD1C-C4F0-6F48-AB7B-E73A8E3991BD}"/>
              </a:ext>
            </a:extLst>
          </p:cNvPr>
          <p:cNvGrpSpPr/>
          <p:nvPr/>
        </p:nvGrpSpPr>
        <p:grpSpPr>
          <a:xfrm>
            <a:off x="705797" y="3671113"/>
            <a:ext cx="1732200" cy="1099947"/>
            <a:chOff x="216029" y="2880319"/>
            <a:chExt cx="1732200" cy="1099947"/>
          </a:xfrm>
        </p:grpSpPr>
        <p:sp>
          <p:nvSpPr>
            <p:cNvPr id="30" name="Rectangle à coins arrondis 29">
              <a:extLst>
                <a:ext uri="{FF2B5EF4-FFF2-40B4-BE49-F238E27FC236}">
                  <a16:creationId xmlns:a16="http://schemas.microsoft.com/office/drawing/2014/main" id="{BAE88663-96C5-B548-8D17-AD28ED331B2B}"/>
                </a:ext>
              </a:extLst>
            </p:cNvPr>
            <p:cNvSpPr/>
            <p:nvPr/>
          </p:nvSpPr>
          <p:spPr>
            <a:xfrm>
              <a:off x="216029" y="2880319"/>
              <a:ext cx="1732200" cy="1099947"/>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ZoneTexte 30">
              <a:extLst>
                <a:ext uri="{FF2B5EF4-FFF2-40B4-BE49-F238E27FC236}">
                  <a16:creationId xmlns:a16="http://schemas.microsoft.com/office/drawing/2014/main" id="{3A35FE29-A4B8-F64B-A715-AB3C4027EB41}"/>
                </a:ext>
              </a:extLst>
            </p:cNvPr>
            <p:cNvSpPr txBox="1"/>
            <p:nvPr/>
          </p:nvSpPr>
          <p:spPr>
            <a:xfrm>
              <a:off x="248245" y="2912535"/>
              <a:ext cx="1667768" cy="10355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latin typeface="Trebuchet MS" panose="020B0603020202020204" pitchFamily="34" charset="0"/>
                </a:rPr>
                <a:t>Projet :</a:t>
              </a:r>
            </a:p>
            <a:p>
              <a:pPr marL="0" lvl="0" indent="0" algn="ctr" defTabSz="444500">
                <a:lnSpc>
                  <a:spcPct val="90000"/>
                </a:lnSpc>
                <a:spcBef>
                  <a:spcPct val="0"/>
                </a:spcBef>
                <a:spcAft>
                  <a:spcPct val="35000"/>
                </a:spcAft>
                <a:buNone/>
              </a:pPr>
              <a:r>
                <a:rPr lang="fr-FR" sz="1000" kern="1200" dirty="0">
                  <a:latin typeface="Trebuchet MS" panose="020B0603020202020204" pitchFamily="34" charset="0"/>
                </a:rPr>
                <a:t>Fonder un cadre théorique autonome et scientifique pour la psychiatrie</a:t>
              </a:r>
            </a:p>
          </p:txBody>
        </p:sp>
      </p:grpSp>
      <p:sp>
        <p:nvSpPr>
          <p:cNvPr id="18" name="Rectangle à coins arrondis 17">
            <a:extLst>
              <a:ext uri="{FF2B5EF4-FFF2-40B4-BE49-F238E27FC236}">
                <a16:creationId xmlns:a16="http://schemas.microsoft.com/office/drawing/2014/main" id="{71716334-6DE1-0249-B40D-1C53DF55CC33}"/>
              </a:ext>
            </a:extLst>
          </p:cNvPr>
          <p:cNvSpPr/>
          <p:nvPr/>
        </p:nvSpPr>
        <p:spPr>
          <a:xfrm>
            <a:off x="4833807" y="2192131"/>
            <a:ext cx="1732200" cy="109994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9" name="Groupe 18">
            <a:extLst>
              <a:ext uri="{FF2B5EF4-FFF2-40B4-BE49-F238E27FC236}">
                <a16:creationId xmlns:a16="http://schemas.microsoft.com/office/drawing/2014/main" id="{393B4B1A-C41A-354D-9302-7F223BEDB926}"/>
              </a:ext>
            </a:extLst>
          </p:cNvPr>
          <p:cNvGrpSpPr/>
          <p:nvPr/>
        </p:nvGrpSpPr>
        <p:grpSpPr>
          <a:xfrm>
            <a:off x="5026274" y="2374974"/>
            <a:ext cx="1732200" cy="1099947"/>
            <a:chOff x="4536506" y="1584180"/>
            <a:chExt cx="1732200" cy="1099947"/>
          </a:xfrm>
        </p:grpSpPr>
        <p:sp>
          <p:nvSpPr>
            <p:cNvPr id="28" name="Rectangle à coins arrondis 27">
              <a:extLst>
                <a:ext uri="{FF2B5EF4-FFF2-40B4-BE49-F238E27FC236}">
                  <a16:creationId xmlns:a16="http://schemas.microsoft.com/office/drawing/2014/main" id="{A15442BF-FED1-0245-A29E-D1E91441886A}"/>
                </a:ext>
              </a:extLst>
            </p:cNvPr>
            <p:cNvSpPr/>
            <p:nvPr/>
          </p:nvSpPr>
          <p:spPr>
            <a:xfrm>
              <a:off x="4536506" y="1584180"/>
              <a:ext cx="1732200" cy="1099947"/>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ZoneTexte 28">
              <a:extLst>
                <a:ext uri="{FF2B5EF4-FFF2-40B4-BE49-F238E27FC236}">
                  <a16:creationId xmlns:a16="http://schemas.microsoft.com/office/drawing/2014/main" id="{5374E1AF-B947-9E41-864B-0B07DFF4B359}"/>
                </a:ext>
              </a:extLst>
            </p:cNvPr>
            <p:cNvSpPr txBox="1"/>
            <p:nvPr/>
          </p:nvSpPr>
          <p:spPr>
            <a:xfrm>
              <a:off x="4568722" y="1616396"/>
              <a:ext cx="1667768" cy="10355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Trebuchet MS" panose="020B0603020202020204" pitchFamily="34" charset="0"/>
                </a:rPr>
                <a:t>Anthropologie sémiotique</a:t>
              </a:r>
            </a:p>
            <a:p>
              <a:pPr marL="0" lvl="0" indent="0" algn="ctr" defTabSz="444500">
                <a:lnSpc>
                  <a:spcPct val="90000"/>
                </a:lnSpc>
                <a:spcBef>
                  <a:spcPct val="0"/>
                </a:spcBef>
                <a:spcAft>
                  <a:spcPct val="35000"/>
                </a:spcAft>
                <a:buNone/>
              </a:pPr>
              <a:r>
                <a:rPr lang="fr-FR" sz="1000" kern="1200" dirty="0">
                  <a:latin typeface="Trebuchet MS" panose="020B0603020202020204" pitchFamily="34" charset="0"/>
                </a:rPr>
                <a:t>(J. </a:t>
              </a:r>
              <a:r>
                <a:rPr lang="fr-FR" sz="1000" kern="1200" dirty="0" err="1">
                  <a:latin typeface="Trebuchet MS" panose="020B0603020202020204" pitchFamily="34" charset="0"/>
                </a:rPr>
                <a:t>Lassègue</a:t>
              </a:r>
              <a:r>
                <a:rPr lang="fr-FR" sz="1000" kern="1200" dirty="0">
                  <a:latin typeface="Trebuchet MS" panose="020B0603020202020204" pitchFamily="34" charset="0"/>
                </a:rPr>
                <a:t>,  V. Rosenthal, Y.-</a:t>
              </a:r>
              <a:r>
                <a:rPr lang="fr-FR" sz="1000" kern="1200" dirty="0" err="1">
                  <a:latin typeface="Trebuchet MS" panose="020B0603020202020204" pitchFamily="34" charset="0"/>
                </a:rPr>
                <a:t>M.Visetti</a:t>
              </a:r>
              <a:r>
                <a:rPr lang="fr-FR" sz="1000" kern="1200" dirty="0">
                  <a:latin typeface="Trebuchet MS" panose="020B0603020202020204" pitchFamily="34" charset="0"/>
                </a:rPr>
                <a:t>)</a:t>
              </a:r>
            </a:p>
          </p:txBody>
        </p:sp>
      </p:grpSp>
      <p:sp>
        <p:nvSpPr>
          <p:cNvPr id="20" name="Rectangle à coins arrondis 19">
            <a:extLst>
              <a:ext uri="{FF2B5EF4-FFF2-40B4-BE49-F238E27FC236}">
                <a16:creationId xmlns:a16="http://schemas.microsoft.com/office/drawing/2014/main" id="{B68B5568-8837-084B-AE44-9180800BE1FB}"/>
              </a:ext>
            </a:extLst>
          </p:cNvPr>
          <p:cNvSpPr/>
          <p:nvPr/>
        </p:nvSpPr>
        <p:spPr>
          <a:xfrm>
            <a:off x="6562004" y="751966"/>
            <a:ext cx="1732200" cy="109994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21" name="Groupe 20">
            <a:extLst>
              <a:ext uri="{FF2B5EF4-FFF2-40B4-BE49-F238E27FC236}">
                <a16:creationId xmlns:a16="http://schemas.microsoft.com/office/drawing/2014/main" id="{3032DA88-B0F3-F241-90CA-54EE3B8660FF}"/>
              </a:ext>
            </a:extLst>
          </p:cNvPr>
          <p:cNvGrpSpPr/>
          <p:nvPr/>
        </p:nvGrpSpPr>
        <p:grpSpPr>
          <a:xfrm>
            <a:off x="6754471" y="934808"/>
            <a:ext cx="1732200" cy="1099947"/>
            <a:chOff x="6264703" y="144014"/>
            <a:chExt cx="1732200" cy="1099947"/>
          </a:xfrm>
        </p:grpSpPr>
        <p:sp>
          <p:nvSpPr>
            <p:cNvPr id="26" name="Rectangle à coins arrondis 25">
              <a:extLst>
                <a:ext uri="{FF2B5EF4-FFF2-40B4-BE49-F238E27FC236}">
                  <a16:creationId xmlns:a16="http://schemas.microsoft.com/office/drawing/2014/main" id="{90EE7B31-BF63-5544-BDFD-F365D9364AAA}"/>
                </a:ext>
              </a:extLst>
            </p:cNvPr>
            <p:cNvSpPr/>
            <p:nvPr/>
          </p:nvSpPr>
          <p:spPr>
            <a:xfrm>
              <a:off x="6264703" y="144014"/>
              <a:ext cx="1732200" cy="1099947"/>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ZoneTexte 26">
              <a:extLst>
                <a:ext uri="{FF2B5EF4-FFF2-40B4-BE49-F238E27FC236}">
                  <a16:creationId xmlns:a16="http://schemas.microsoft.com/office/drawing/2014/main" id="{078DD968-4D1E-C348-B794-20B8B02A8CED}"/>
                </a:ext>
              </a:extLst>
            </p:cNvPr>
            <p:cNvSpPr txBox="1"/>
            <p:nvPr/>
          </p:nvSpPr>
          <p:spPr>
            <a:xfrm>
              <a:off x="6296919" y="176230"/>
              <a:ext cx="1667768" cy="10355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latin typeface="Trebuchet MS" panose="020B0603020202020204" pitchFamily="34" charset="0"/>
                </a:rPr>
                <a:t>Continuité de :</a:t>
              </a:r>
            </a:p>
            <a:p>
              <a:pPr marL="0" lvl="0" indent="0" algn="ctr" defTabSz="444500">
                <a:lnSpc>
                  <a:spcPct val="90000"/>
                </a:lnSpc>
                <a:spcBef>
                  <a:spcPct val="0"/>
                </a:spcBef>
                <a:spcAft>
                  <a:spcPct val="35000"/>
                </a:spcAft>
                <a:buNone/>
              </a:pPr>
              <a:r>
                <a:rPr lang="fr-FR" sz="1000" kern="1200" dirty="0">
                  <a:latin typeface="Trebuchet MS" panose="020B0603020202020204" pitchFamily="34" charset="0"/>
                </a:rPr>
                <a:t>Anthropologie structurale, neurosciences cognitives, linguistique, sémiotique)</a:t>
              </a:r>
            </a:p>
          </p:txBody>
        </p:sp>
      </p:grpSp>
      <p:sp>
        <p:nvSpPr>
          <p:cNvPr id="22" name="Rectangle à coins arrondis 21">
            <a:extLst>
              <a:ext uri="{FF2B5EF4-FFF2-40B4-BE49-F238E27FC236}">
                <a16:creationId xmlns:a16="http://schemas.microsoft.com/office/drawing/2014/main" id="{39EF761D-F40D-3A4D-B047-D49147A7974E}"/>
              </a:ext>
            </a:extLst>
          </p:cNvPr>
          <p:cNvSpPr/>
          <p:nvPr/>
        </p:nvSpPr>
        <p:spPr>
          <a:xfrm>
            <a:off x="6706006" y="3560284"/>
            <a:ext cx="1732200" cy="1099947"/>
          </a:xfrm>
          <a:prstGeom prst="roundRect">
            <a:avLst>
              <a:gd name="adj" fmla="val 10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23" name="Groupe 22">
            <a:extLst>
              <a:ext uri="{FF2B5EF4-FFF2-40B4-BE49-F238E27FC236}">
                <a16:creationId xmlns:a16="http://schemas.microsoft.com/office/drawing/2014/main" id="{7FBDE822-84AF-FE44-AA95-FEC9BF29E587}"/>
              </a:ext>
            </a:extLst>
          </p:cNvPr>
          <p:cNvGrpSpPr/>
          <p:nvPr/>
        </p:nvGrpSpPr>
        <p:grpSpPr>
          <a:xfrm>
            <a:off x="6898472" y="3743127"/>
            <a:ext cx="1732200" cy="1099947"/>
            <a:chOff x="6408705" y="2952333"/>
            <a:chExt cx="1732200" cy="1099947"/>
          </a:xfrm>
        </p:grpSpPr>
        <p:sp>
          <p:nvSpPr>
            <p:cNvPr id="24" name="Rectangle à coins arrondis 23">
              <a:extLst>
                <a:ext uri="{FF2B5EF4-FFF2-40B4-BE49-F238E27FC236}">
                  <a16:creationId xmlns:a16="http://schemas.microsoft.com/office/drawing/2014/main" id="{DC7DF278-A8F4-CE46-9628-CEF387EC1F17}"/>
                </a:ext>
              </a:extLst>
            </p:cNvPr>
            <p:cNvSpPr/>
            <p:nvPr/>
          </p:nvSpPr>
          <p:spPr>
            <a:xfrm>
              <a:off x="6408705" y="2952333"/>
              <a:ext cx="1732200" cy="1099947"/>
            </a:xfrm>
            <a:prstGeom prst="roundRect">
              <a:avLst>
                <a:gd name="adj" fmla="val 10000"/>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ZoneTexte 24">
              <a:extLst>
                <a:ext uri="{FF2B5EF4-FFF2-40B4-BE49-F238E27FC236}">
                  <a16:creationId xmlns:a16="http://schemas.microsoft.com/office/drawing/2014/main" id="{BDA77CE3-9580-6B41-A1FF-96FE2F2231E3}"/>
                </a:ext>
              </a:extLst>
            </p:cNvPr>
            <p:cNvSpPr txBox="1"/>
            <p:nvPr/>
          </p:nvSpPr>
          <p:spPr>
            <a:xfrm>
              <a:off x="6440922" y="2984549"/>
              <a:ext cx="1667768" cy="10355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latin typeface="Trebuchet MS" panose="020B0603020202020204" pitchFamily="34" charset="0"/>
                </a:rPr>
                <a:t>Projet :</a:t>
              </a:r>
            </a:p>
            <a:p>
              <a:pPr marL="0" lvl="0" indent="0" algn="ctr" defTabSz="444500">
                <a:lnSpc>
                  <a:spcPct val="90000"/>
                </a:lnSpc>
                <a:spcBef>
                  <a:spcPct val="0"/>
                </a:spcBef>
                <a:spcAft>
                  <a:spcPct val="35000"/>
                </a:spcAft>
                <a:buNone/>
              </a:pPr>
              <a:r>
                <a:rPr lang="fr-FR" sz="1000" kern="1200" dirty="0">
                  <a:latin typeface="Trebuchet MS" panose="020B0603020202020204" pitchFamily="34" charset="0"/>
                </a:rPr>
                <a:t>Fonder un cadre théorique pour une anthropologie qui permettent articulation et continuité entre sciences naturelles et sociales</a:t>
              </a:r>
            </a:p>
          </p:txBody>
        </p:sp>
      </p:grpSp>
    </p:spTree>
    <p:extLst>
      <p:ext uri="{BB962C8B-B14F-4D97-AF65-F5344CB8AC3E}">
        <p14:creationId xmlns:p14="http://schemas.microsoft.com/office/powerpoint/2010/main" val="3959779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3" descr="Une image contenant personne, homme, extérieur, aîné&#10;&#10;Description générée automatiquement">
            <a:extLst>
              <a:ext uri="{FF2B5EF4-FFF2-40B4-BE49-F238E27FC236}">
                <a16:creationId xmlns:a16="http://schemas.microsoft.com/office/drawing/2014/main" id="{71EC3524-4A42-374B-815C-1CCD155592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1" r="-5" b="1356"/>
          <a:stretch/>
        </p:blipFill>
        <p:spPr bwMode="auto">
          <a:xfrm>
            <a:off x="230339" y="2633662"/>
            <a:ext cx="4040188"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a:extLst>
              <a:ext uri="{FF2B5EF4-FFF2-40B4-BE49-F238E27FC236}">
                <a16:creationId xmlns:a16="http://schemas.microsoft.com/office/drawing/2014/main" id="{CBBDBF92-31FC-524D-BCB8-4760B54F5E44}"/>
              </a:ext>
            </a:extLst>
          </p:cNvPr>
          <p:cNvSpPr>
            <a:spLocks noGrp="1"/>
          </p:cNvSpPr>
          <p:nvPr>
            <p:ph sz="quarter" idx="4"/>
          </p:nvPr>
        </p:nvSpPr>
        <p:spPr>
          <a:xfrm>
            <a:off x="4599521" y="1772816"/>
            <a:ext cx="4041775" cy="3951288"/>
          </a:xfrm>
        </p:spPr>
        <p:txBody>
          <a:bodyPr>
            <a:normAutofit/>
          </a:bodyPr>
          <a:lstStyle/>
          <a:p>
            <a:pPr marL="0" indent="0">
              <a:lnSpc>
                <a:spcPct val="90000"/>
              </a:lnSpc>
              <a:buNone/>
            </a:pPr>
            <a:r>
              <a:rPr lang="fr-FR" altLang="ja-JP" sz="2000" dirty="0"/>
              <a:t>Jacques Schotte propose la</a:t>
            </a:r>
            <a:r>
              <a:rPr lang="fr-FR" altLang="ja-JP" sz="2000" i="1" dirty="0"/>
              <a:t> </a:t>
            </a:r>
            <a:r>
              <a:rPr lang="fr-FR" altLang="fr-FR" sz="2000" i="1" dirty="0" err="1"/>
              <a:t>pathoanalyse</a:t>
            </a:r>
            <a:r>
              <a:rPr lang="fr-FR" altLang="fr-FR" sz="2000" dirty="0"/>
              <a:t> : une méthode d</a:t>
            </a:r>
            <a:r>
              <a:rPr lang="fr-CH" altLang="fr-FR" sz="2000" dirty="0"/>
              <a:t>’</a:t>
            </a:r>
            <a:r>
              <a:rPr lang="fr-FR" altLang="ja-JP" sz="2000" dirty="0"/>
              <a:t>analyse de l</a:t>
            </a:r>
            <a:r>
              <a:rPr lang="fr-CH" altLang="fr-FR" sz="2000" dirty="0"/>
              <a:t>’</a:t>
            </a:r>
            <a:r>
              <a:rPr lang="fr-FR" altLang="ja-JP" sz="2000" dirty="0"/>
              <a:t>expérience humaine, qui, dans une perspective phénoménologique et psychanalytique, tend à penser les troubles mentaux comme des expressions exacerbées, mais révélatrices des modes d</a:t>
            </a:r>
            <a:r>
              <a:rPr lang="ja-JP" altLang="fr-FR" sz="2000"/>
              <a:t>’</a:t>
            </a:r>
            <a:r>
              <a:rPr lang="fr-FR" altLang="ja-JP" sz="2000" dirty="0"/>
              <a:t>existence inhérents à la condition humaine.</a:t>
            </a:r>
            <a:endParaRPr lang="fr-FR" sz="2000" dirty="0"/>
          </a:p>
        </p:txBody>
      </p:sp>
      <p:sp>
        <p:nvSpPr>
          <p:cNvPr id="4" name="Titre 1">
            <a:extLst>
              <a:ext uri="{FF2B5EF4-FFF2-40B4-BE49-F238E27FC236}">
                <a16:creationId xmlns:a16="http://schemas.microsoft.com/office/drawing/2014/main" id="{36A0309E-ED97-8142-AC4A-E344E33AB457}"/>
              </a:ext>
            </a:extLst>
          </p:cNvPr>
          <p:cNvSpPr>
            <a:spLocks noGrp="1"/>
          </p:cNvSpPr>
          <p:nvPr>
            <p:ph type="title"/>
          </p:nvPr>
        </p:nvSpPr>
        <p:spPr>
          <a:xfrm>
            <a:off x="457200" y="273050"/>
            <a:ext cx="3008313" cy="1162050"/>
          </a:xfrm>
        </p:spPr>
        <p:txBody>
          <a:bodyPr/>
          <a:lstStyle/>
          <a:p>
            <a:r>
              <a:rPr lang="fr-FR" dirty="0">
                <a:solidFill>
                  <a:schemeClr val="accent1"/>
                </a:solidFill>
              </a:rPr>
              <a:t>Jacques Schotte (1928-2007)</a:t>
            </a:r>
          </a:p>
        </p:txBody>
      </p:sp>
      <p:sp>
        <p:nvSpPr>
          <p:cNvPr id="5" name="Espace réservé du texte 3">
            <a:extLst>
              <a:ext uri="{FF2B5EF4-FFF2-40B4-BE49-F238E27FC236}">
                <a16:creationId xmlns:a16="http://schemas.microsoft.com/office/drawing/2014/main" id="{84DDCC7B-A5C1-114C-AE7B-764B51992552}"/>
              </a:ext>
            </a:extLst>
          </p:cNvPr>
          <p:cNvSpPr txBox="1">
            <a:spLocks/>
          </p:cNvSpPr>
          <p:nvPr/>
        </p:nvSpPr>
        <p:spPr>
          <a:xfrm>
            <a:off x="337048" y="1772816"/>
            <a:ext cx="3826769" cy="975026"/>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Clr>
                <a:schemeClr val="accent1"/>
              </a:buClr>
              <a:buSzPct val="130000"/>
              <a:buFont typeface="Wingdings" pitchFamily="2" charset="2"/>
              <a:buChar char="§"/>
              <a:defRPr sz="2400" kern="1200">
                <a:solidFill>
                  <a:schemeClr val="tx1"/>
                </a:solidFill>
                <a:latin typeface="+mj-lt"/>
                <a:ea typeface="+mn-ea"/>
                <a:cs typeface="+mn-cs"/>
              </a:defRPr>
            </a:lvl1pPr>
            <a:lvl2pPr marL="742950" indent="-285750" algn="l" defTabSz="914400" rtl="0" eaLnBrk="1" latinLnBrk="0" hangingPunct="1">
              <a:spcBef>
                <a:spcPct val="20000"/>
              </a:spcBef>
              <a:buClr>
                <a:schemeClr val="bg1"/>
              </a:buClr>
              <a:buSzPct val="130000"/>
              <a:buFont typeface="Wingdings" pitchFamily="2" charset="2"/>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Clr>
                <a:schemeClr val="bg1"/>
              </a:buClr>
              <a:buSzPct val="110000"/>
              <a:buFont typeface="Wingdings" pitchFamily="2" charset="2"/>
              <a:buChar char="§"/>
              <a:defRPr sz="1800" kern="1200">
                <a:solidFill>
                  <a:schemeClr val="tx1"/>
                </a:solidFill>
                <a:latin typeface="+mj-lt"/>
                <a:ea typeface="+mn-ea"/>
                <a:cs typeface="+mn-cs"/>
              </a:defRPr>
            </a:lvl3pPr>
            <a:lvl4pPr marL="1600200" indent="-228600" algn="l" defTabSz="914400" rtl="0" eaLnBrk="1" latinLnBrk="0" hangingPunct="1">
              <a:spcBef>
                <a:spcPct val="20000"/>
              </a:spcBef>
              <a:buClr>
                <a:schemeClr val="bg1"/>
              </a:buClr>
              <a:buSzPct val="90000"/>
              <a:buFont typeface="Wingdings" pitchFamily="2" charset="2"/>
              <a:buChar char="§"/>
              <a:defRPr sz="1600" kern="1200">
                <a:solidFill>
                  <a:schemeClr val="tx1"/>
                </a:solidFill>
                <a:latin typeface="+mj-lt"/>
                <a:ea typeface="+mn-ea"/>
                <a:cs typeface="+mn-cs"/>
              </a:defRPr>
            </a:lvl4pPr>
            <a:lvl5pPr marL="2057400" indent="-228600" algn="l" defTabSz="914400" rtl="0" eaLnBrk="1" latinLnBrk="0" hangingPunct="1">
              <a:spcBef>
                <a:spcPct val="20000"/>
              </a:spcBef>
              <a:buClr>
                <a:schemeClr val="bg1"/>
              </a:buClr>
              <a:buSzPct val="70000"/>
              <a:buFont typeface="Wingdings" pitchFamily="2" charset="2"/>
              <a:buChar char="§"/>
              <a:defRPr sz="1600" i="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r>
              <a:rPr lang="fr-FR" b="1" dirty="0">
                <a:solidFill>
                  <a:schemeClr val="accent2"/>
                </a:solidFill>
              </a:rPr>
              <a:t>Psychiatre et psychanalyste, professeur à l’université catholique de Louvain, </a:t>
            </a:r>
          </a:p>
          <a:p>
            <a:pPr marL="0" indent="0">
              <a:buNone/>
            </a:pPr>
            <a:r>
              <a:rPr lang="fr-FR" b="1" dirty="0">
                <a:solidFill>
                  <a:schemeClr val="accent2"/>
                </a:solidFill>
              </a:rPr>
              <a:t>co-fondateur de l’école belge de psychanalyse.</a:t>
            </a:r>
          </a:p>
          <a:p>
            <a:endParaRPr lang="fr-FR" dirty="0"/>
          </a:p>
        </p:txBody>
      </p:sp>
    </p:spTree>
    <p:extLst>
      <p:ext uri="{BB962C8B-B14F-4D97-AF65-F5344CB8AC3E}">
        <p14:creationId xmlns:p14="http://schemas.microsoft.com/office/powerpoint/2010/main" val="1453078883"/>
      </p:ext>
    </p:extLst>
  </p:cSld>
  <p:clrMapOvr>
    <a:masterClrMapping/>
  </p:clrMapOvr>
</p:sld>
</file>

<file path=ppt/theme/theme1.xml><?xml version="1.0" encoding="utf-8"?>
<a:theme xmlns:a="http://schemas.openxmlformats.org/drawingml/2006/main" name="Thème Office">
  <a:themeElements>
    <a:clrScheme name="Personnalisé 1">
      <a:dk1>
        <a:srgbClr val="5B2C3E"/>
      </a:dk1>
      <a:lt1>
        <a:srgbClr val="A1D5D2"/>
      </a:lt1>
      <a:dk2>
        <a:srgbClr val="5B2C3E"/>
      </a:dk2>
      <a:lt2>
        <a:srgbClr val="FFFFFF"/>
      </a:lt2>
      <a:accent1>
        <a:srgbClr val="DBC10C"/>
      </a:accent1>
      <a:accent2>
        <a:srgbClr val="138E6A"/>
      </a:accent2>
      <a:accent3>
        <a:srgbClr val="ED9B66"/>
      </a:accent3>
      <a:accent4>
        <a:srgbClr val="5B2C3E"/>
      </a:accent4>
      <a:accent5>
        <a:srgbClr val="A1D5D2"/>
      </a:accent5>
      <a:accent6>
        <a:srgbClr val="FFFFFF"/>
      </a:accent6>
      <a:hlink>
        <a:srgbClr val="5B2C3E"/>
      </a:hlink>
      <a:folHlink>
        <a:srgbClr val="A1D5D2"/>
      </a:folHlink>
    </a:clrScheme>
    <a:fontScheme name="Urbai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2938</TotalTime>
  <Words>2778</Words>
  <Application>Microsoft Macintosh PowerPoint</Application>
  <PresentationFormat>Affichage à l'écran (4:3)</PresentationFormat>
  <Paragraphs>273</Paragraphs>
  <Slides>44</Slides>
  <Notes>12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44</vt:i4>
      </vt:variant>
    </vt:vector>
  </HeadingPairs>
  <TitlesOfParts>
    <vt:vector size="53" baseType="lpstr">
      <vt:lpstr>Arial</vt:lpstr>
      <vt:lpstr>Calibri</vt:lpstr>
      <vt:lpstr>Georgia</vt:lpstr>
      <vt:lpstr>Symbol</vt:lpstr>
      <vt:lpstr>Times</vt:lpstr>
      <vt:lpstr>Trebuchet MS</vt:lpstr>
      <vt:lpstr>Wingdings</vt:lpstr>
      <vt:lpstr>Wingdings 3</vt:lpstr>
      <vt:lpstr>Thème Office</vt:lpstr>
      <vt:lpstr>Anthropologie Clinique de la parentalité</vt:lpstr>
      <vt:lpstr>Plan de l’exposé</vt:lpstr>
      <vt:lpstr>Une approche épistémologique en psychopathologie</vt:lpstr>
      <vt:lpstr>Anthropologie clinique : La culture comme donation de sens et la psychopathologie comme humanisation</vt:lpstr>
      <vt:lpstr>Répondre aux problèmes contemporains de la clinique</vt:lpstr>
      <vt:lpstr>Une démarche qui vise à tenir ensemble les savoirs de l’anthropologie et de ceux de la psychopathologie en proposant un cadre conceptuel (épistémologique) qui permet :  </vt:lpstr>
      <vt:lpstr>Anthropologie clinique, points de repère</vt:lpstr>
      <vt:lpstr>Présentation PowerPoint</vt:lpstr>
      <vt:lpstr>Jacques Schotte (1928-2007)</vt:lpstr>
      <vt:lpstr>Deux conceptions opposées du pathologique </vt:lpstr>
      <vt:lpstr>Psychopathologie :  normal et pathologique, première conception</vt:lpstr>
      <vt:lpstr>Apport de la phénoménologie et de la psychanalyse à la seconde conception du pathologique </vt:lpstr>
      <vt:lpstr>... Et sémiotique de l’anthropologie</vt:lpstr>
      <vt:lpstr>Ernst Cassirer (1874-1945) et la philosophie de la culture</vt:lpstr>
      <vt:lpstr>Culture comme mode de donation de sens</vt:lpstr>
      <vt:lpstr>Structure anthropologique et clinique simplifiée </vt:lpstr>
      <vt:lpstr>Arguments qui plaident en faveur de la plasticité/complexité de la structure</vt:lpstr>
      <vt:lpstr>Corine Sombrun, de la transe chamanique à la science </vt:lpstr>
      <vt:lpstr>La parentalité des anthropologues</vt:lpstr>
      <vt:lpstr>La parentalité comme fonctionnalité et comme processus de transformation psychique</vt:lpstr>
      <vt:lpstr>Penser la vulnérabilité</vt:lpstr>
      <vt:lpstr>Quelle part de travail consacrons nous à l’attention, à l’analyse et aux soins que nous apportons à la qualité de la relation que nous avons avec le parent et à l’impact psychique de nos interventions ?</vt:lpstr>
      <vt:lpstr>Paradoxe en protection de l’enfant : devoir rechercher la coopération de la source de « danger »</vt:lpstr>
      <vt:lpstr>La métaphore du parent toxique</vt:lpstr>
      <vt:lpstr>Présentation PowerPoint</vt:lpstr>
      <vt:lpstr>L’impasse des « mythes » de la protection de l’enfance </vt:lpstr>
      <vt:lpstr>Anthropologie clinique  de la parentalité</vt:lpstr>
      <vt:lpstr>Penser en terme d’empêchements des capacités parentales</vt:lpstr>
      <vt:lpstr>Penser des suppléances pour les besoins de l’enfant sans disqualifier la place du parent</vt:lpstr>
      <vt:lpstr>En résumé, le concept de parentalité empêchée :</vt:lpstr>
      <vt:lpstr>L’impératif éthique de la parentalité : Donner à l’enfant quelque chose de bon dont il a besoin</vt:lpstr>
      <vt:lpstr>un changement de paradigme dans la continuité de la réforme de 2007</vt:lpstr>
      <vt:lpstr>Changement de paradigmes</vt:lpstr>
      <vt:lpstr>Une Démarche de consensus scientifique sur les besoins de l’enfant</vt:lpstr>
      <vt:lpstr>Présentation PowerPoint</vt:lpstr>
      <vt:lpstr>Qu’est-ce que la pourvoyance des besoins de l’enfant ?</vt:lpstr>
      <vt:lpstr>8 domaines de ressources/empêchement</vt:lpstr>
      <vt:lpstr>Présentation PowerPoint</vt:lpstr>
      <vt:lpstr>Triangulation de la pourvoyance</vt:lpstr>
      <vt:lpstr>L’Anthropologie clinique de la parentalité</vt:lpstr>
      <vt:lpstr>Présentation PowerPoint</vt:lpstr>
      <vt:lpstr>Présentation PowerPoint</vt:lpstr>
      <vt:lpstr>Un exemple de modélisation transdisciplinaire de l’anthropologie clinique</vt:lpstr>
      <vt:lpstr>Psychisme, sens et relation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Edith</dc:creator>
  <cp:lastModifiedBy>serge.escots serge.escots</cp:lastModifiedBy>
  <cp:revision>87</cp:revision>
  <dcterms:created xsi:type="dcterms:W3CDTF">2020-04-22T09:32:29Z</dcterms:created>
  <dcterms:modified xsi:type="dcterms:W3CDTF">2021-06-18T05:49:49Z</dcterms:modified>
</cp:coreProperties>
</file>